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4"/>
  </p:sldMasterIdLst>
  <p:notesMasterIdLst>
    <p:notesMasterId r:id="rId55"/>
  </p:notesMasterIdLst>
  <p:sldIdLst>
    <p:sldId id="256" r:id="rId5"/>
    <p:sldId id="259" r:id="rId6"/>
    <p:sldId id="260" r:id="rId7"/>
    <p:sldId id="266" r:id="rId8"/>
    <p:sldId id="267" r:id="rId9"/>
    <p:sldId id="269" r:id="rId10"/>
    <p:sldId id="280" r:id="rId11"/>
    <p:sldId id="281" r:id="rId12"/>
    <p:sldId id="335" r:id="rId13"/>
    <p:sldId id="283" r:id="rId14"/>
    <p:sldId id="276" r:id="rId15"/>
    <p:sldId id="330" r:id="rId16"/>
    <p:sldId id="338" r:id="rId17"/>
    <p:sldId id="277" r:id="rId18"/>
    <p:sldId id="273" r:id="rId19"/>
    <p:sldId id="274" r:id="rId20"/>
    <p:sldId id="278" r:id="rId21"/>
    <p:sldId id="279" r:id="rId22"/>
    <p:sldId id="284" r:id="rId23"/>
    <p:sldId id="353" r:id="rId24"/>
    <p:sldId id="341" r:id="rId25"/>
    <p:sldId id="343" r:id="rId26"/>
    <p:sldId id="342" r:id="rId27"/>
    <p:sldId id="344" r:id="rId28"/>
    <p:sldId id="347" r:id="rId29"/>
    <p:sldId id="258" r:id="rId30"/>
    <p:sldId id="349" r:id="rId31"/>
    <p:sldId id="333" r:id="rId32"/>
    <p:sldId id="282" r:id="rId33"/>
    <p:sldId id="332" r:id="rId34"/>
    <p:sldId id="334" r:id="rId35"/>
    <p:sldId id="350" r:id="rId36"/>
    <p:sldId id="270" r:id="rId37"/>
    <p:sldId id="354" r:id="rId38"/>
    <p:sldId id="355" r:id="rId39"/>
    <p:sldId id="275" r:id="rId40"/>
    <p:sldId id="339" r:id="rId41"/>
    <p:sldId id="340" r:id="rId42"/>
    <p:sldId id="285" r:id="rId43"/>
    <p:sldId id="348" r:id="rId44"/>
    <p:sldId id="356" r:id="rId45"/>
    <p:sldId id="345" r:id="rId46"/>
    <p:sldId id="346" r:id="rId47"/>
    <p:sldId id="271" r:id="rId48"/>
    <p:sldId id="337" r:id="rId49"/>
    <p:sldId id="263" r:id="rId50"/>
    <p:sldId id="331" r:id="rId51"/>
    <p:sldId id="336" r:id="rId52"/>
    <p:sldId id="352" r:id="rId53"/>
    <p:sldId id="351" r:id="rId54"/>
  </p:sldIdLst>
  <p:sldSz cx="12192000" cy="6858000"/>
  <p:notesSz cx="6858000" cy="9144000"/>
  <p:embeddedFontLst>
    <p:embeddedFont>
      <p:font typeface="Noto Sans JP" panose="020B0200000000000000" pitchFamily="50" charset="-128"/>
      <p:regular r:id="rId56"/>
      <p:bold r:id="rId57"/>
    </p:embeddedFont>
    <p:embeddedFont>
      <p:font typeface="メイリオ" panose="020B0604030504040204" pitchFamily="50" charset="-128"/>
      <p:regular r:id="rId58"/>
      <p:bold r:id="rId59"/>
      <p:italic r:id="rId60"/>
      <p:boldItalic r:id="rId61"/>
    </p:embeddedFont>
    <p:embeddedFont>
      <p:font typeface="メイリオ" panose="020B0604030504040204" pitchFamily="50" charset="-128"/>
      <p:regular r:id="rId58"/>
      <p:bold r:id="rId59"/>
      <p:italic r:id="rId60"/>
      <p:boldItalic r:id="rId61"/>
    </p:embeddedFont>
    <p:embeddedFont>
      <p:font typeface="Cambria Math" panose="02040503050406030204" pitchFamily="18"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ibJw4E/r/cyEtJ/slO/oQp5pG9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7E8"/>
    <a:srgbClr val="156082"/>
    <a:srgbClr val="10ABB0"/>
    <a:srgbClr val="E7EAED"/>
    <a:srgbClr val="CCD2D8"/>
    <a:srgbClr val="A7A7A7"/>
    <a:srgbClr val="000000"/>
    <a:srgbClr val="FBE3D6"/>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78360" autoAdjust="0"/>
  </p:normalViewPr>
  <p:slideViewPr>
    <p:cSldViewPr snapToGrid="0">
      <p:cViewPr varScale="1">
        <p:scale>
          <a:sx n="81" d="100"/>
          <a:sy n="81" d="100"/>
        </p:scale>
        <p:origin x="90" y="1050"/>
      </p:cViewPr>
      <p:guideLst/>
    </p:cSldViewPr>
  </p:slideViewPr>
  <p:notesTextViewPr>
    <p:cViewPr>
      <p:scale>
        <a:sx n="100" d="100"/>
        <a:sy n="100" d="100"/>
      </p:scale>
      <p:origin x="0" y="0"/>
    </p:cViewPr>
  </p:notesTextViewPr>
  <p:notesViewPr>
    <p:cSldViewPr snapToGrid="0">
      <p:cViewPr varScale="1">
        <p:scale>
          <a:sx n="120" d="100"/>
          <a:sy n="120" d="100"/>
        </p:scale>
        <p:origin x="119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ja-JP" alt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次に，姿勢制御の評価を行うために，機体のロール角を</a:t>
            </a:r>
            <a:r>
              <a:rPr kumimoji="1" lang="en-US" altLang="ja-JP" dirty="0"/>
              <a:t>0°</a:t>
            </a:r>
            <a:r>
              <a:rPr kumimoji="1" lang="ja-JP" altLang="en-US" dirty="0"/>
              <a:t>，－</a:t>
            </a:r>
            <a:r>
              <a:rPr kumimoji="1" lang="en-US" altLang="ja-JP" dirty="0"/>
              <a:t>10°</a:t>
            </a:r>
            <a:r>
              <a:rPr kumimoji="1" lang="ja-JP" altLang="en-US" dirty="0"/>
              <a:t>，</a:t>
            </a:r>
            <a:r>
              <a:rPr kumimoji="1" lang="en-US" altLang="ja-JP" dirty="0"/>
              <a:t>10°</a:t>
            </a:r>
            <a:r>
              <a:rPr kumimoji="1" lang="ja-JP" altLang="en-US" dirty="0"/>
              <a:t>，</a:t>
            </a:r>
            <a:r>
              <a:rPr kumimoji="1" lang="en-US" altLang="ja-JP" dirty="0"/>
              <a:t>0°</a:t>
            </a:r>
            <a:r>
              <a:rPr kumimoji="1" lang="ja-JP" altLang="en-US" dirty="0"/>
              <a:t>と替えて行ったときの応答の比較を，最終的な提案手法，学習の工夫についてデータ拡張のみを取り入れた提案手法，時間シフト学習のみを取り入れた提案手法，学習の工夫を行わない，ベースラインでの提案手法，学習データに用いた</a:t>
            </a:r>
            <a:r>
              <a:rPr kumimoji="1" lang="en-US" altLang="ja-JP" dirty="0"/>
              <a:t>PID</a:t>
            </a:r>
            <a:r>
              <a:rPr kumimoji="1" lang="ja-JP" altLang="en-US" dirty="0"/>
              <a:t>制御の</a:t>
            </a:r>
            <a:r>
              <a:rPr kumimoji="1" lang="en-US" altLang="ja-JP" dirty="0"/>
              <a:t>5</a:t>
            </a:r>
            <a:r>
              <a:rPr kumimoji="1" lang="ja-JP" altLang="en-US" dirty="0"/>
              <a:t>種類の制御で比較を行った．</a:t>
            </a:r>
            <a:endParaRPr kumimoji="1" lang="en-US" altLang="ja-JP" dirty="0"/>
          </a:p>
          <a:p>
            <a:r>
              <a:rPr kumimoji="1" lang="ja-JP" altLang="en-US" dirty="0"/>
              <a:t>これらのデータの比較を行うために，右上の式で定義される，</a:t>
            </a:r>
            <a:r>
              <a:rPr kumimoji="1" lang="en-US" altLang="ja-JP" dirty="0"/>
              <a:t>RMSE</a:t>
            </a:r>
            <a:r>
              <a:rPr kumimoji="1" lang="ja-JP" altLang="en-US" dirty="0"/>
              <a:t>が各手法で計算されました．</a:t>
            </a:r>
            <a:endParaRPr kumimoji="1" lang="en-US" altLang="ja-JP" dirty="0"/>
          </a:p>
          <a:p>
            <a:r>
              <a:rPr kumimoji="1" lang="ja-JP" altLang="en-US" dirty="0"/>
              <a:t>まず，</a:t>
            </a:r>
            <a:r>
              <a:rPr kumimoji="1" lang="en-US" altLang="ja-JP" dirty="0"/>
              <a:t>SNN</a:t>
            </a:r>
            <a:r>
              <a:rPr kumimoji="1" lang="ja-JP" altLang="en-US" dirty="0"/>
              <a:t>同士の手法の比較においては最終的な提案手法が最も誤差を低減出来ており，学習時に行った工夫は</a:t>
            </a:r>
            <a:r>
              <a:rPr lang="ja-JP" altLang="en-US" sz="1200" b="0" i="0" u="none" strike="noStrike" cap="none" dirty="0">
                <a:solidFill>
                  <a:schemeClr val="dk1"/>
                </a:solidFill>
                <a:effectLst/>
                <a:latin typeface="Arial"/>
                <a:ea typeface="Arial"/>
                <a:cs typeface="Arial"/>
                <a:sym typeface="Arial"/>
              </a:rPr>
              <a:t>本研究においては有効であったことが示された．</a:t>
            </a:r>
            <a:br>
              <a:rPr lang="ja-JP" altLang="en-US" sz="1200" b="0" i="0" u="none" strike="noStrike" cap="none" dirty="0">
                <a:solidFill>
                  <a:schemeClr val="dk1"/>
                </a:solidFill>
                <a:effectLst/>
                <a:latin typeface="Arial"/>
                <a:ea typeface="Arial"/>
                <a:cs typeface="Arial"/>
                <a:sym typeface="Arial"/>
              </a:rPr>
            </a:br>
            <a:r>
              <a:rPr lang="ja-JP" altLang="en-US" sz="1200" b="0" i="0" u="none" strike="noStrike" cap="none" dirty="0">
                <a:solidFill>
                  <a:schemeClr val="dk1"/>
                </a:solidFill>
                <a:effectLst/>
                <a:latin typeface="Arial"/>
                <a:ea typeface="Arial"/>
                <a:cs typeface="Arial"/>
                <a:sym typeface="Arial"/>
              </a:rPr>
              <a:t>また，最終的な提案手法と</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での制御の誤差を比較すると，</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の方がやや高い精度となっている．これについて，筆者らは姿勢推定値を外部から与えられていた</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と異なり，提案手法では，姿勢推定も含めてモデル内で行ったために誤差要因が増えており，提案手法の精度が下がっていること示唆したうえで，十分な精度を出せているということを主張していました．</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540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つ目に紹介するのは，”</a:t>
            </a:r>
            <a:r>
              <a:rPr lang="en-US" altLang="ja-JP" sz="1200" b="0" i="0" u="none" strike="noStrike" cap="none" dirty="0">
                <a:solidFill>
                  <a:schemeClr val="dk1"/>
                </a:solidFill>
                <a:effectLst/>
                <a:latin typeface="Arial"/>
                <a:ea typeface="Arial"/>
                <a:cs typeface="Arial"/>
                <a:sym typeface="Arial"/>
              </a:rPr>
              <a:t>fully neuromorphic vision and control for autonomous drone flight”,</a:t>
            </a:r>
            <a:r>
              <a:rPr lang="ja-JP" altLang="en-US" sz="1200" b="0" i="0" u="none" strike="noStrike" cap="none" dirty="0">
                <a:solidFill>
                  <a:schemeClr val="dk1"/>
                </a:solidFill>
                <a:effectLst/>
                <a:latin typeface="Arial"/>
                <a:ea typeface="Arial"/>
                <a:cs typeface="Arial"/>
                <a:sym typeface="Arial"/>
              </a:rPr>
              <a:t>という論文です．こちらの論文では，ピクセル単位の輝度変化をイベントとして出力するイベントカメラと</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を組み合わせてドローンを制御する手法が提案されました．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この手法の特徴として，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での処理をニューロモルフィックチップである</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で実際に処理した点にあります．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これを実現するために，イベントカメラからの自己運動推定と速度制御をそれぞれ，自己教師あり学習によるオプティカルフロー推定と進化アルゴリズムによる学習が行われています．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155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まず，イベントカメラについての説明です．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イベントカメラは，図に示したように従来のフレームベースカメラと異なり，ピクセルごとに独立して動作し，検出する輝度に変化があったときにイベントを発火します．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この特性から，イベントカメラは，マイクロ秒単位の高い時間分解能や低消費電力，高いダイナミックレンジといった特徴を持っています．</a:t>
            </a:r>
            <a:endParaRPr lang="ja-JP" altLang="en-US" b="0" dirty="0">
              <a:effectLst/>
            </a:endParaRPr>
          </a:p>
          <a:p>
            <a:endParaRPr kumimoji="1" lang="en-US" altLang="ja-JP" dirty="0"/>
          </a:p>
          <a:p>
            <a:r>
              <a:rPr kumimoji="1" lang="ja-JP" altLang="en-US" dirty="0"/>
              <a:t>イベントカメラが</a:t>
            </a:r>
            <a:r>
              <a:rPr kumimoji="1" lang="en-US" altLang="ja-JP" dirty="0"/>
              <a:t>SNN</a:t>
            </a:r>
            <a:r>
              <a:rPr kumimoji="1" lang="ja-JP" altLang="en-US" dirty="0"/>
              <a:t>と相性がいいことをわかるように</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11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次にオプティカルフローについてです．</a:t>
            </a:r>
            <a:endParaRPr lang="en-US" altLang="ja-JP" dirty="0"/>
          </a:p>
          <a:p>
            <a:r>
              <a:rPr lang="ja-JP" altLang="en-US" dirty="0"/>
              <a:t>オプティカルフローとは，連続する画像間での物体やテク スチャがどう動いたかをベクトルで表したものです．</a:t>
            </a:r>
            <a:endParaRPr lang="en-US" altLang="ja-JP" dirty="0"/>
          </a:p>
          <a:p>
            <a:endParaRPr kumimoji="1" lang="en-US" altLang="ja-JP" dirty="0"/>
          </a:p>
          <a:p>
            <a:r>
              <a:rPr kumimoji="1" lang="ja-JP" altLang="en-US" dirty="0"/>
              <a:t>イベントカメラからの入力に対して</a:t>
            </a:r>
            <a:r>
              <a:rPr kumimoji="1" lang="en-US" altLang="ja-JP" dirty="0"/>
              <a:t>SNN</a:t>
            </a:r>
            <a:r>
              <a:rPr kumimoji="1" lang="ja-JP" altLang="en-US" dirty="0"/>
              <a:t>を用いてオプティカルフローを推定する手法も提案</a:t>
            </a:r>
            <a:r>
              <a:rPr lang="ja-JP" altLang="en-US" sz="1200" b="0" i="0" u="none" strike="noStrike" cap="none" dirty="0">
                <a:solidFill>
                  <a:schemeClr val="dk1"/>
                </a:solidFill>
                <a:effectLst/>
                <a:latin typeface="Arial"/>
                <a:ea typeface="Arial"/>
                <a:cs typeface="Arial"/>
                <a:sym typeface="Arial"/>
              </a:rPr>
              <a:t>されています．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その手法では，エンコーダー・デコーダーモデルを用いた自己教師あり学習によるモデルが提案されていました．</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ここで，自己教師あり学習が用いられるのは，オプティカルフローの正解ラベルをピクセル単位で集めるのが困難であるためです．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を用いた手法は</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と同等の精度を達成したことが報告されていましたが，</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ネットワークのニューロン数が大きすぎるため</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などのニューロモルフィックチップ上で動作させることが出来ないという問題があり，ネットワークのサイズを削減する工夫が必要とされています．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183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ビジョンネットワークのアーキテクチャについて</a:t>
            </a:r>
            <a:endParaRPr kumimoji="1" lang="en-US" altLang="ja-JP" dirty="0"/>
          </a:p>
          <a:p>
            <a:r>
              <a:rPr kumimoji="1" lang="ja-JP" altLang="en-US" dirty="0"/>
              <a:t>イベントバッファーでは，イベントカメラからの入力が一定時間貯められる．溜まったら，イベントボクセルとしてエンコーダーネットワークに入力</a:t>
            </a:r>
            <a:endParaRPr kumimoji="1" lang="en-US" altLang="ja-JP" dirty="0"/>
          </a:p>
          <a:p>
            <a:endParaRPr kumimoji="1" lang="en-US" altLang="ja-JP" dirty="0"/>
          </a:p>
          <a:p>
            <a:r>
              <a:rPr kumimoji="1" lang="ja-JP" altLang="en-US" dirty="0"/>
              <a:t>エンコーダーネットワークはエンコーダー３層とプーリング層１層のネットワークで構築され</a:t>
            </a:r>
            <a:endParaRPr kumimoji="1" lang="en-US" altLang="ja-JP" dirty="0"/>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13</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508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制御は視覚処理で得られた推定値を線形変換することで行われました．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この学習はシミュレーション上での進化アルゴリズムを用いることによって行われました．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進化アルゴリズムでは，ランダムな</a:t>
            </a:r>
            <a:r>
              <a:rPr lang="en-US" altLang="ja-JP" sz="1200" b="0" i="0" u="none" strike="noStrike" cap="none" dirty="0">
                <a:solidFill>
                  <a:schemeClr val="dk1"/>
                </a:solidFill>
                <a:effectLst/>
                <a:latin typeface="Arial"/>
                <a:ea typeface="Arial"/>
                <a:cs typeface="Arial"/>
                <a:sym typeface="Arial"/>
              </a:rPr>
              <a:t>100</a:t>
            </a:r>
            <a:r>
              <a:rPr lang="ja-JP" altLang="en-US" sz="1200" b="0" i="0" u="none" strike="noStrike" cap="none" dirty="0">
                <a:solidFill>
                  <a:schemeClr val="dk1"/>
                </a:solidFill>
                <a:effectLst/>
                <a:latin typeface="Arial"/>
                <a:ea typeface="Arial"/>
                <a:cs typeface="Arial"/>
                <a:sym typeface="Arial"/>
              </a:rPr>
              <a:t>個の線形変換用の重み行列が用意され，そこにランダムノイズを加えてバリエーションを増やして適応度の計算を行い，上位</a:t>
            </a:r>
            <a:r>
              <a:rPr lang="en-US" altLang="ja-JP" sz="1200" b="0" i="0" u="none" strike="noStrike" cap="none" dirty="0">
                <a:solidFill>
                  <a:schemeClr val="dk1"/>
                </a:solidFill>
                <a:effectLst/>
                <a:latin typeface="Arial"/>
                <a:ea typeface="Arial"/>
                <a:cs typeface="Arial"/>
                <a:sym typeface="Arial"/>
              </a:rPr>
              <a:t>100</a:t>
            </a:r>
            <a:r>
              <a:rPr lang="ja-JP" altLang="en-US" sz="1200" b="0" i="0" u="none" strike="noStrike" cap="none" dirty="0">
                <a:solidFill>
                  <a:schemeClr val="dk1"/>
                </a:solidFill>
                <a:effectLst/>
                <a:latin typeface="Arial"/>
                <a:ea typeface="Arial"/>
                <a:cs typeface="Arial"/>
                <a:sym typeface="Arial"/>
              </a:rPr>
              <a:t>個の重み行列を新たな親とするアルゴリズムで，この過程を</a:t>
            </a:r>
            <a:r>
              <a:rPr lang="en-US" altLang="ja-JP" sz="1200" b="0" i="0" u="none" strike="noStrike" cap="none" dirty="0">
                <a:solidFill>
                  <a:schemeClr val="dk1"/>
                </a:solidFill>
                <a:effectLst/>
                <a:latin typeface="Arial"/>
                <a:ea typeface="Arial"/>
                <a:cs typeface="Arial"/>
                <a:sym typeface="Arial"/>
              </a:rPr>
              <a:t>25000</a:t>
            </a:r>
            <a:r>
              <a:rPr lang="ja-JP" altLang="en-US" sz="1200" b="0" i="0" u="none" strike="noStrike" cap="none" dirty="0">
                <a:solidFill>
                  <a:schemeClr val="dk1"/>
                </a:solidFill>
                <a:effectLst/>
                <a:latin typeface="Arial"/>
                <a:ea typeface="Arial"/>
                <a:cs typeface="Arial"/>
                <a:sym typeface="Arial"/>
              </a:rPr>
              <a:t>回繰り返して学習が行われました．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ここで，適応度は以下の関数で計算されました．赤で示した部分は並進速度の誤差を示しており，青の部分はヨー回転に対するペナルティーで無駄なスピンが起きないように最適化されます．また，</a:t>
            </a:r>
            <a:r>
              <a:rPr lang="en-US" altLang="ja-JP" sz="1200" b="0" i="0" u="none" strike="noStrike" cap="none" dirty="0">
                <a:solidFill>
                  <a:schemeClr val="dk1"/>
                </a:solidFill>
                <a:effectLst/>
                <a:latin typeface="Arial"/>
                <a:ea typeface="Arial"/>
                <a:cs typeface="Arial"/>
                <a:sym typeface="Arial"/>
              </a:rPr>
              <a:t>w</a:t>
            </a:r>
            <a:r>
              <a:rPr lang="ja-JP" altLang="en-US" sz="1200" b="0" i="0" u="none" strike="noStrike" cap="none" dirty="0">
                <a:solidFill>
                  <a:schemeClr val="dk1"/>
                </a:solidFill>
                <a:effectLst/>
                <a:latin typeface="Arial"/>
                <a:ea typeface="Arial"/>
                <a:cs typeface="Arial"/>
                <a:sym typeface="Arial"/>
              </a:rPr>
              <a:t>はペナルティーに対する重みを示しており，</a:t>
            </a:r>
            <a:r>
              <a:rPr lang="en-US" altLang="ja-JP" sz="1200" b="0" i="0" u="none" strike="noStrike" cap="none" dirty="0">
                <a:solidFill>
                  <a:schemeClr val="dk1"/>
                </a:solidFill>
                <a:effectLst/>
                <a:latin typeface="Arial"/>
                <a:ea typeface="Arial"/>
                <a:cs typeface="Arial"/>
                <a:sym typeface="Arial"/>
              </a:rPr>
              <a:t>z</a:t>
            </a:r>
            <a:r>
              <a:rPr lang="ja-JP" altLang="en-US" sz="1200" b="0" i="0" u="none" strike="noStrike" cap="none" dirty="0">
                <a:solidFill>
                  <a:schemeClr val="dk1"/>
                </a:solidFill>
                <a:effectLst/>
                <a:latin typeface="Arial"/>
                <a:ea typeface="Arial"/>
                <a:cs typeface="Arial"/>
                <a:sym typeface="Arial"/>
              </a:rPr>
              <a:t>軸方向（上下のズレ）に対して</a:t>
            </a:r>
            <a:r>
              <a:rPr lang="en-US" altLang="ja-JP" sz="1200" b="0" i="0" u="none" strike="noStrike" cap="none" dirty="0">
                <a:solidFill>
                  <a:schemeClr val="dk1"/>
                </a:solidFill>
                <a:effectLst/>
                <a:latin typeface="Arial"/>
                <a:ea typeface="Arial"/>
                <a:cs typeface="Arial"/>
                <a:sym typeface="Arial"/>
              </a:rPr>
              <a:t>10</a:t>
            </a:r>
            <a:r>
              <a:rPr lang="ja-JP" altLang="en-US" sz="1200" b="0" i="0" u="none" strike="noStrike" cap="none" dirty="0">
                <a:solidFill>
                  <a:schemeClr val="dk1"/>
                </a:solidFill>
                <a:effectLst/>
                <a:latin typeface="Arial"/>
                <a:ea typeface="Arial"/>
                <a:cs typeface="Arial"/>
                <a:sym typeface="Arial"/>
              </a:rPr>
              <a:t>倍のペナルティになるように設定されています．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437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図</a:t>
            </a:r>
            <a:r>
              <a:rPr lang="en-US" altLang="ja-JP" sz="1200" b="0" i="0" u="none" strike="noStrike" cap="none" dirty="0">
                <a:solidFill>
                  <a:schemeClr val="dk1"/>
                </a:solidFill>
                <a:effectLst/>
                <a:latin typeface="Arial"/>
                <a:ea typeface="Arial"/>
                <a:cs typeface="Arial"/>
                <a:sym typeface="Arial"/>
              </a:rPr>
              <a:t>A</a:t>
            </a:r>
            <a:r>
              <a:rPr lang="ja-JP" altLang="en-US" sz="1200" b="0" i="0" u="none" strike="noStrike" cap="none" dirty="0">
                <a:solidFill>
                  <a:schemeClr val="dk1"/>
                </a:solidFill>
                <a:effectLst/>
                <a:latin typeface="Arial"/>
                <a:ea typeface="Arial"/>
                <a:cs typeface="Arial"/>
                <a:sym typeface="Arial"/>
              </a:rPr>
              <a:t>に示すように実機を用いた飛行実験ではテクスチャが豊富な床の上で行われた．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まず，ドローンの速度を低速，中速，高速と変えていった場合における位置と姿勢の推定の結果が図</a:t>
            </a:r>
            <a:r>
              <a:rPr lang="en-US" altLang="ja-JP" sz="1200" b="0" i="0" u="none" strike="noStrike" cap="none" dirty="0">
                <a:solidFill>
                  <a:schemeClr val="dk1"/>
                </a:solidFill>
                <a:effectLst/>
                <a:latin typeface="Arial"/>
                <a:ea typeface="Arial"/>
                <a:cs typeface="Arial"/>
                <a:sym typeface="Arial"/>
              </a:rPr>
              <a:t>B</a:t>
            </a:r>
            <a:r>
              <a:rPr lang="ja-JP" altLang="en-US" sz="1200" b="0" i="0" u="none" strike="noStrike" cap="none" dirty="0">
                <a:solidFill>
                  <a:schemeClr val="dk1"/>
                </a:solidFill>
                <a:effectLst/>
                <a:latin typeface="Arial"/>
                <a:ea typeface="Arial"/>
                <a:cs typeface="Arial"/>
                <a:sym typeface="Arial"/>
              </a:rPr>
              <a:t>です．ここで，青の線が推定値，オレンジの線が外部の測定機を用いて検出した正確な姿勢の値です．この結果から，低速，中速，高速のいずれの結果においても推定値は自己運動を正しく捉えることが出来ていることが確かめられました．特に，右下の高速なヨー回転（毎秒</a:t>
            </a:r>
            <a:r>
              <a:rPr lang="en-US" altLang="ja-JP" sz="1200" b="0" i="0" u="none" strike="noStrike" cap="none" dirty="0">
                <a:solidFill>
                  <a:schemeClr val="dk1"/>
                </a:solidFill>
                <a:effectLst/>
                <a:latin typeface="Arial"/>
                <a:ea typeface="Arial"/>
                <a:cs typeface="Arial"/>
                <a:sym typeface="Arial"/>
              </a:rPr>
              <a:t>4</a:t>
            </a:r>
            <a:r>
              <a:rPr lang="ja-JP" altLang="en-US" sz="1200" b="0" i="0" u="none" strike="noStrike" cap="none" dirty="0">
                <a:solidFill>
                  <a:schemeClr val="dk1"/>
                </a:solidFill>
                <a:effectLst/>
                <a:latin typeface="Arial"/>
                <a:ea typeface="Arial"/>
                <a:cs typeface="Arial"/>
                <a:sym typeface="Arial"/>
              </a:rPr>
              <a:t>ラジアン，</a:t>
            </a:r>
            <a:r>
              <a:rPr lang="en-US" altLang="ja-JP" sz="1200" b="0" i="0" u="none" strike="noStrike" cap="none" dirty="0">
                <a:solidFill>
                  <a:schemeClr val="dk1"/>
                </a:solidFill>
                <a:effectLst/>
                <a:latin typeface="Arial"/>
                <a:ea typeface="Arial"/>
                <a:cs typeface="Arial"/>
                <a:sym typeface="Arial"/>
              </a:rPr>
              <a:t>230°</a:t>
            </a:r>
            <a:r>
              <a:rPr lang="ja-JP" altLang="en-US" sz="1200" b="0" i="0" u="none" strike="noStrike" cap="none" dirty="0">
                <a:solidFill>
                  <a:schemeClr val="dk1"/>
                </a:solidFill>
                <a:effectLst/>
                <a:latin typeface="Arial"/>
                <a:ea typeface="Arial"/>
                <a:cs typeface="Arial"/>
                <a:sym typeface="Arial"/>
              </a:rPr>
              <a:t>程度の回転）を行う場合においても予測が追従出来ていることが確かめられました．ここで，推定値が一定範囲で振動してしまっているのは狭い領域でのオプティカルフロー推定のため，アパーチャ問題により自己運動推定に誤差が生じたことが原因だと考えら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8852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制御の評価では，シミュレーションと実機の両方で評価が行われた．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まずシミュレーション上で，</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種類の平行移動と</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種類の回転運動の計</a:t>
            </a:r>
            <a:r>
              <a:rPr lang="en-US" altLang="ja-JP" sz="1200" b="0" i="0" u="none" strike="noStrike" cap="none" dirty="0">
                <a:solidFill>
                  <a:schemeClr val="dk1"/>
                </a:solidFill>
                <a:effectLst/>
                <a:latin typeface="Arial"/>
                <a:ea typeface="Arial"/>
                <a:cs typeface="Arial"/>
                <a:sym typeface="Arial"/>
              </a:rPr>
              <a:t>16</a:t>
            </a:r>
            <a:r>
              <a:rPr lang="ja-JP" altLang="en-US" sz="1200" b="0" i="0" u="none" strike="noStrike" cap="none" dirty="0">
                <a:solidFill>
                  <a:schemeClr val="dk1"/>
                </a:solidFill>
                <a:effectLst/>
                <a:latin typeface="Arial"/>
                <a:ea typeface="Arial"/>
                <a:cs typeface="Arial"/>
                <a:sym typeface="Arial"/>
              </a:rPr>
              <a:t>パターンの飛行目標が与えられ，学習が行われました．この結果，全てのパターンで目標とする姿勢，動作を行うことが可能だとわかりました．次に，実機での評価では，多くのパターンで目標とする姿勢・速度への到達が叶いませんでした．筆者の見解では，これはリアリティギャップや積分制御の補正不足に原因があると考えられています．また，高速で飛ぶほど軌道が安定しているのが図から読み取れるが，これについては，床のテクスチャを見ることで発生するイベントが増えるため，入力イベントの内でノイズが占める割合が低減するからだと考えら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7519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最後に，消費電力と推論速度における比較が行われました．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まず，消費電力については，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チップと</a:t>
            </a:r>
            <a:r>
              <a:rPr lang="en-US" altLang="ja-JP" sz="1200" b="0" i="0" u="none" strike="noStrike" cap="none" dirty="0">
                <a:solidFill>
                  <a:schemeClr val="dk1"/>
                </a:solidFill>
                <a:effectLst/>
                <a:latin typeface="Arial"/>
                <a:ea typeface="Arial"/>
                <a:cs typeface="Arial"/>
                <a:sym typeface="Arial"/>
              </a:rPr>
              <a:t>Jetson Nano</a:t>
            </a:r>
            <a:r>
              <a:rPr lang="ja-JP" altLang="en-US" sz="1200" b="0" i="0" u="none" strike="noStrike" cap="none" dirty="0">
                <a:solidFill>
                  <a:schemeClr val="dk1"/>
                </a:solidFill>
                <a:effectLst/>
                <a:latin typeface="Arial"/>
                <a:ea typeface="Arial"/>
                <a:cs typeface="Arial"/>
                <a:sym typeface="Arial"/>
              </a:rPr>
              <a:t>の</a:t>
            </a:r>
            <a:r>
              <a:rPr lang="en-US" altLang="ja-JP" sz="1200" b="0" i="0" u="none" strike="noStrike" cap="none" dirty="0">
                <a:solidFill>
                  <a:schemeClr val="dk1"/>
                </a:solidFill>
                <a:effectLst/>
                <a:latin typeface="Arial"/>
                <a:ea typeface="Arial"/>
                <a:cs typeface="Arial"/>
                <a:sym typeface="Arial"/>
              </a:rPr>
              <a:t>10W</a:t>
            </a:r>
            <a:r>
              <a:rPr lang="ja-JP" altLang="en-US" sz="1200" b="0" i="0" u="none" strike="noStrike" cap="none" dirty="0">
                <a:solidFill>
                  <a:schemeClr val="dk1"/>
                </a:solidFill>
                <a:effectLst/>
                <a:latin typeface="Arial"/>
                <a:ea typeface="Arial"/>
                <a:cs typeface="Arial"/>
                <a:sym typeface="Arial"/>
              </a:rPr>
              <a:t>モードでそれぞれ動作させた場合の比較においては，</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0.95 W, Jetson</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2.98 W</a:t>
            </a:r>
            <a:r>
              <a:rPr lang="ja-JP" altLang="en-US" sz="1200" b="0" i="0" u="none" strike="noStrike" cap="none" dirty="0">
                <a:solidFill>
                  <a:schemeClr val="dk1"/>
                </a:solidFill>
                <a:effectLst/>
                <a:latin typeface="Arial"/>
                <a:ea typeface="Arial"/>
                <a:cs typeface="Arial"/>
                <a:sym typeface="Arial"/>
              </a:rPr>
              <a:t>でニューロモルフィックチップにより低消費電力化が可能なことが確かめられた．次に，推論速度について，</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を動作させた場合と</a:t>
            </a:r>
            <a:r>
              <a:rPr lang="en-US" altLang="ja-JP" sz="1200" b="0" i="0" u="none" strike="noStrike" cap="none" dirty="0">
                <a:solidFill>
                  <a:schemeClr val="dk1"/>
                </a:solidFill>
                <a:effectLst/>
                <a:latin typeface="Arial"/>
                <a:ea typeface="Arial"/>
                <a:cs typeface="Arial"/>
                <a:sym typeface="Arial"/>
              </a:rPr>
              <a:t>Jetson</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を動作させた場合には，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が１秒に１６３７回推論可能なのに対し，</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は８３回に留まっており，</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の方が大幅に高い推論速度であることが確かめられた．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982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３つ目に紹介するのは”</a:t>
            </a:r>
            <a:r>
              <a:rPr lang="en-US" altLang="ja-JP" sz="1200" b="0" i="0" u="none" strike="noStrike" cap="none" dirty="0">
                <a:solidFill>
                  <a:schemeClr val="dk1"/>
                </a:solidFill>
                <a:effectLst/>
                <a:latin typeface="Arial"/>
                <a:ea typeface="Arial"/>
                <a:cs typeface="Arial"/>
                <a:sym typeface="Arial"/>
              </a:rPr>
              <a:t>Bio-inspired drone control: A reinforcement </a:t>
            </a:r>
            <a:r>
              <a:rPr lang="en-US" altLang="ja-JP" sz="1200" b="0" i="0" u="none" strike="noStrike" cap="none" dirty="0" err="1">
                <a:solidFill>
                  <a:schemeClr val="dk1"/>
                </a:solidFill>
                <a:effectLst/>
                <a:latin typeface="Arial"/>
                <a:ea typeface="Arial"/>
                <a:cs typeface="Arial"/>
                <a:sym typeface="Arial"/>
              </a:rPr>
              <a:t>learningtrained</a:t>
            </a:r>
            <a:r>
              <a:rPr lang="en-US" altLang="ja-JP" sz="1200" b="0" i="0" u="none" strike="noStrike" cap="none" dirty="0">
                <a:solidFill>
                  <a:schemeClr val="dk1"/>
                </a:solidFill>
                <a:effectLst/>
                <a:latin typeface="Arial"/>
                <a:ea typeface="Arial"/>
                <a:cs typeface="Arial"/>
                <a:sym typeface="Arial"/>
              </a:rPr>
              <a:t> spiking neural networks for agile navigation in dynamic environment”</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という論文です．こちらの論文では，深層強化学習アルゴリズムを用いて学習した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飛行ポリシーにより，動的環境で高速に移動するドローンの制御手法が提案されました．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en-US" altLang="ja-JP" b="0" dirty="0">
              <a:effectLst/>
            </a:endParaRPr>
          </a:p>
          <a:p>
            <a:pPr rtl="0"/>
            <a:r>
              <a:rPr lang="ja-JP" altLang="en-US" b="0" dirty="0">
                <a:effectLst/>
              </a:rPr>
              <a:t>こちらの研究で行われた，シミュレーションの設定について</a:t>
            </a:r>
            <a:endParaRPr lang="en-US" altLang="ja-JP" b="0" dirty="0">
              <a:effectLst/>
            </a:endParaRPr>
          </a:p>
          <a:p>
            <a:pPr rtl="0"/>
            <a:r>
              <a:rPr lang="ja-JP" altLang="en-US" b="0" dirty="0">
                <a:effectLst/>
              </a:rPr>
              <a:t>タスクとして，連続する</a:t>
            </a:r>
            <a:r>
              <a:rPr lang="en-US" altLang="ja-JP" b="0" dirty="0">
                <a:effectLst/>
              </a:rPr>
              <a:t>5</a:t>
            </a:r>
            <a:r>
              <a:rPr lang="ja-JP" altLang="en-US" b="0">
                <a:effectLst/>
              </a:rPr>
              <a:t>つの高速移動するゲートをドローンが通り抜けることに挑戦しています．</a:t>
            </a:r>
            <a:endParaRPr lang="en-US" altLang="ja-JP" b="0" dirty="0">
              <a:effectLst/>
            </a:endParaRP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4501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本日の発表はこちらのアウトラインに沿って進めていきます</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7568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b="0" dirty="0">
                <a:effectLst/>
              </a:rPr>
              <a:t>システムの状態</a:t>
            </a:r>
            <a:endParaRPr lang="en-US" altLang="ja-JP" b="0" dirty="0">
              <a:effectLst/>
            </a:endParaRPr>
          </a:p>
          <a:p>
            <a:pPr rtl="0"/>
            <a:r>
              <a:rPr lang="ja-JP" altLang="en-US" b="0" dirty="0">
                <a:effectLst/>
              </a:rPr>
              <a:t>ドローンとゴールの距離，ドローンの姿勢，速度，角速度，ドローンと次のゲートの中心間の距離，ゲートの速度</a:t>
            </a:r>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460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ゲート通過の成功率を表すヒートマップ（</a:t>
            </a:r>
            <a:r>
              <a:rPr kumimoji="1" lang="en-US" altLang="ja-JP" dirty="0"/>
              <a:t>SOTA</a:t>
            </a:r>
            <a:r>
              <a:rPr kumimoji="1" lang="ja-JP" altLang="en-US" dirty="0"/>
              <a:t>手法（</a:t>
            </a:r>
            <a:r>
              <a:rPr kumimoji="1" lang="en-US" altLang="ja-JP" dirty="0"/>
              <a:t>ANN)</a:t>
            </a:r>
            <a:r>
              <a:rPr kumimoji="1" lang="ja-JP" altLang="en-US" dirty="0"/>
              <a:t>と</a:t>
            </a:r>
            <a:r>
              <a:rPr kumimoji="1" lang="en-US" altLang="ja-JP" dirty="0"/>
              <a:t>SNN</a:t>
            </a:r>
            <a:r>
              <a:rPr kumimoji="1" lang="ja-JP" altLang="en-US" dirty="0"/>
              <a:t>の比較）</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dirty="0"/>
              <a:t>縦軸はゲート間の距離，横軸は進行方向（</a:t>
            </a:r>
            <a:r>
              <a:rPr kumimoji="1" lang="en-US" altLang="ja-JP" dirty="0"/>
              <a:t>x</a:t>
            </a:r>
            <a:r>
              <a:rPr kumimoji="1" lang="ja-JP" altLang="en-US" dirty="0"/>
              <a:t>軸）の速度</a:t>
            </a:r>
            <a:endParaRPr kumimoji="1" lang="en-US" altLang="ja-JP" dirty="0"/>
          </a:p>
          <a:p>
            <a:r>
              <a:rPr kumimoji="1" lang="en-US" altLang="ja-JP" dirty="0"/>
              <a:t>SOTA</a:t>
            </a:r>
            <a:r>
              <a:rPr kumimoji="1" lang="ja-JP" altLang="en-US" dirty="0"/>
              <a:t>（</a:t>
            </a:r>
            <a:r>
              <a:rPr kumimoji="1" lang="en-US" altLang="ja-JP" dirty="0"/>
              <a:t>ANN</a:t>
            </a:r>
            <a:r>
              <a:rPr kumimoji="1" lang="ja-JP" altLang="en-US" dirty="0"/>
              <a:t>）は，ゲート間距離が短い（ヒートマップの上に行くほど）失敗する確率が上がる．</a:t>
            </a:r>
            <a:r>
              <a:rPr kumimoji="1" lang="en-US" altLang="ja-JP" dirty="0"/>
              <a:t>SNN</a:t>
            </a:r>
            <a:r>
              <a:rPr kumimoji="1" lang="ja-JP" altLang="en-US" dirty="0"/>
              <a:t>は短くても耐える．</a:t>
            </a:r>
            <a:endParaRPr kumimoji="1" lang="en-US" altLang="ja-JP" dirty="0"/>
          </a:p>
          <a:p>
            <a:endParaRPr kumimoji="1" lang="en-US" altLang="ja-JP" dirty="0"/>
          </a:p>
          <a:p>
            <a:r>
              <a:rPr kumimoji="1" lang="ja-JP" altLang="en-US" dirty="0"/>
              <a:t>みぎのグラフは，ゲート間距離に対する成功率</a:t>
            </a:r>
            <a:endParaRPr kumimoji="1" lang="en-US" altLang="ja-JP" dirty="0"/>
          </a:p>
          <a:p>
            <a:r>
              <a:rPr kumimoji="1" lang="ja-JP" altLang="en-US" dirty="0"/>
              <a:t>ー近すぎる場合と離れすぎた場合に成功率が向上</a:t>
            </a:r>
            <a:endParaRPr kumimoji="1" lang="en-US" altLang="ja-JP" dirty="0"/>
          </a:p>
          <a:p>
            <a:endParaRPr kumimoji="1" lang="en-US" altLang="ja-JP" dirty="0"/>
          </a:p>
          <a:p>
            <a:r>
              <a:rPr kumimoji="1" lang="ja-JP" altLang="en-US" dirty="0"/>
              <a:t>この結果について，</a:t>
            </a:r>
            <a:r>
              <a:rPr kumimoji="1" lang="en-US" altLang="ja-JP" dirty="0"/>
              <a:t>SNN</a:t>
            </a:r>
            <a:r>
              <a:rPr kumimoji="1" lang="ja-JP" altLang="en-US" dirty="0"/>
              <a:t>がニューロン内に一定期間過去の入力の影響を膜電位として保持することにより</a:t>
            </a:r>
            <a:endParaRPr kumimoji="1" lang="en-US" altLang="ja-JP" dirty="0"/>
          </a:p>
          <a:p>
            <a:r>
              <a:rPr kumimoji="1" lang="ja-JP" altLang="en-US" dirty="0"/>
              <a:t>時間的な処理が可能な点影響していると考えられている．</a:t>
            </a:r>
            <a:endParaRPr kumimoji="1" lang="en-US" altLang="ja-JP" dirty="0"/>
          </a:p>
          <a:p>
            <a:endParaRPr kumimoji="1" lang="en-US" altLang="ja-JP" dirty="0"/>
          </a:p>
          <a:p>
            <a:r>
              <a:rPr kumimoji="1" lang="en-US" altLang="ja-JP" dirty="0"/>
              <a:t>40</a:t>
            </a:r>
            <a:r>
              <a:rPr kumimoji="1" lang="ja-JP" altLang="en-US" dirty="0"/>
              <a:t>エピソードに渡って評価，そもそも試行回数が足りていない？</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7510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993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2417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加速度の変動のタイミングが違う，</a:t>
            </a:r>
            <a:endParaRPr kumimoji="1" lang="en-US" altLang="ja-JP" dirty="0"/>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23</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1050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u="none" strike="noStrike" cap="none" dirty="0">
                <a:solidFill>
                  <a:schemeClr val="dk1"/>
                </a:solidFill>
                <a:effectLst/>
                <a:latin typeface="Arial"/>
                <a:ea typeface="Arial"/>
                <a:cs typeface="Arial"/>
                <a:sym typeface="Arial"/>
              </a:rPr>
              <a:t>この調査では，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を用いたドローンの飛行制御について，低レベル制御（姿勢制御）と経路計画の</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つの応用に分けて調査を行いました．</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4345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FFC5-2E84-6B35-4410-688289CA01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8C0894-C7E3-1918-45EE-3BA884E5C5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BDAAC0-6A1B-9FF2-9C2E-A8CB189A9244}"/>
              </a:ext>
            </a:extLst>
          </p:cNvPr>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本目に紹介するのは，</a:t>
            </a:r>
            <a:r>
              <a:rPr kumimoji="1" lang="en-US" altLang="ja-JP" dirty="0">
                <a:solidFill>
                  <a:schemeClr val="tx1"/>
                </a:solidFill>
                <a:latin typeface="メイリオ" panose="020B0604030504040204" pitchFamily="50" charset="-128"/>
                <a:ea typeface="メイリオ" panose="020B0604030504040204" pitchFamily="50" charset="-128"/>
              </a:rPr>
              <a:t>Neuromorphic attitude estimation and control</a:t>
            </a:r>
            <a:r>
              <a:rPr kumimoji="1" lang="ja-JP" altLang="en-US" dirty="0">
                <a:solidFill>
                  <a:schemeClr val="tx1"/>
                </a:solidFill>
                <a:latin typeface="メイリオ" panose="020B0604030504040204" pitchFamily="50" charset="-128"/>
                <a:ea typeface="メイリオ" panose="020B0604030504040204" pitchFamily="50" charset="-128"/>
              </a:rPr>
              <a:t>という論文です．</a:t>
            </a:r>
            <a:endParaRPr kumimoji="1" lang="en-US" altLang="ja-JP" dirty="0">
              <a:solidFill>
                <a:schemeClr val="tx1"/>
              </a:solidFill>
              <a:latin typeface="メイリオ" panose="020B0604030504040204" pitchFamily="50" charset="-128"/>
              <a:ea typeface="メイリオ" panose="020B0604030504040204" pitchFamily="50" charset="-128"/>
            </a:endParaRPr>
          </a:p>
          <a:p>
            <a:pPr rtl="0"/>
            <a:r>
              <a:rPr lang="ja-JP" altLang="en-US" sz="1200" b="0" i="0" u="none" strike="noStrike" cap="none" dirty="0">
                <a:solidFill>
                  <a:schemeClr val="dk1"/>
                </a:solidFill>
                <a:effectLst/>
                <a:latin typeface="Arial"/>
                <a:ea typeface="Arial"/>
                <a:cs typeface="Arial"/>
                <a:sym typeface="Arial"/>
              </a:rPr>
              <a:t>この論文は，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の入力から制御までを</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モデルを用いて行う手法を提案しました．</a:t>
            </a:r>
            <a:endParaRPr lang="ja-JP" altLang="en-US" b="0" dirty="0">
              <a:effectLst/>
            </a:endParaRPr>
          </a:p>
          <a:p>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この手法の特徴として，ネットワークを姿勢推定と制御の</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つのサブネットワークに分割した点，</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を用いることにより発生した問題に対して，以下の</a:t>
            </a:r>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つの工夫（学習目標の時間シフト，積分ニューロンの導入，データ拡張）を行った点にあります．</a:t>
            </a:r>
            <a:endParaRPr lang="ja-JP" altLang="en-US" b="0" dirty="0">
              <a:effectLst/>
            </a:endParaRPr>
          </a:p>
          <a:p>
            <a:endParaRPr lang="en-US" altLang="ja-JP" dirty="0"/>
          </a:p>
          <a:p>
            <a:br>
              <a:rPr lang="ja-JP" altLang="en-US" dirty="0"/>
            </a:br>
            <a:endParaRPr kumimoji="1" lang="ja-JP" altLang="en-US" dirty="0"/>
          </a:p>
        </p:txBody>
      </p:sp>
      <p:sp>
        <p:nvSpPr>
          <p:cNvPr id="4" name="スライド番号プレースホルダー 3">
            <a:extLst>
              <a:ext uri="{FF2B5EF4-FFF2-40B4-BE49-F238E27FC236}">
                <a16:creationId xmlns:a16="http://schemas.microsoft.com/office/drawing/2014/main" id="{51D6F0E3-EE0D-2A17-4325-C318C6EC20E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78611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まずは，提案されたネットワークの詳細を紹介します．このネットワークでは，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の入力である</a:t>
            </a:r>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自由度の角速度と加速度を入力し，姿勢の推定値を出力し，この出力を目標姿勢とともに制御ネットワークへと入力し，ドローンを目標姿勢にするのに必要なトルクを出力するアーキテクチャが提案されました．学習はサブネットワーク毎に行われ，推論時には</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つのネットワークを統合することでモデルサイズを抑えながら，精度の向上が図られています．</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学習データは，</a:t>
            </a:r>
            <a:r>
              <a:rPr lang="en-US" altLang="ja-JP" sz="1200" b="0" i="0" u="none" strike="noStrike" cap="none" dirty="0">
                <a:solidFill>
                  <a:schemeClr val="dk1"/>
                </a:solidFill>
                <a:effectLst/>
                <a:latin typeface="Arial"/>
                <a:ea typeface="Arial"/>
                <a:cs typeface="Arial"/>
                <a:sym typeface="Arial"/>
              </a:rPr>
              <a:t>20</a:t>
            </a:r>
            <a:r>
              <a:rPr lang="ja-JP" altLang="en-US" sz="1200" b="0" i="0" u="none" strike="noStrike" cap="none" dirty="0">
                <a:solidFill>
                  <a:schemeClr val="dk1"/>
                </a:solidFill>
                <a:effectLst/>
                <a:latin typeface="Arial"/>
                <a:ea typeface="Arial"/>
                <a:cs typeface="Arial"/>
                <a:sym typeface="Arial"/>
              </a:rPr>
              <a:t>分間ドローンを手動で飛行させ，その際の姿勢を相補フィルタから，制御値をカスケード</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制御器の出力値から収集しました．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また，ネットワークの入出力は実数値であるため，</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で処理できるようにスパイクへと変換する必要があり，これは単純な線形層を用いて実装され，学習に組み込まれました．</a:t>
            </a:r>
            <a:endParaRPr lang="ja-JP" altLang="en-US" b="0" dirty="0">
              <a:effectLst/>
            </a:endParaRPr>
          </a:p>
          <a:p>
            <a:br>
              <a:rPr lang="ja-JP" altLang="en-US" dirty="0"/>
            </a:br>
            <a:endParaRPr lang="en-US" altLang="ja-JP" dirty="0"/>
          </a:p>
          <a:p>
            <a:r>
              <a:rPr kumimoji="1" lang="ja-JP" altLang="en-US" dirty="0"/>
              <a:t>“ここで言いたいことは，</a:t>
            </a:r>
            <a:r>
              <a:rPr kumimoji="1" lang="en-US" altLang="ja-JP" dirty="0"/>
              <a:t>IMU</a:t>
            </a:r>
            <a:r>
              <a:rPr kumimoji="1" lang="ja-JP" altLang="en-US" dirty="0"/>
              <a:t>→制御コマンドを</a:t>
            </a:r>
            <a:r>
              <a:rPr kumimoji="1" lang="en-US" altLang="ja-JP" dirty="0"/>
              <a:t>SNN</a:t>
            </a:r>
            <a:r>
              <a:rPr kumimoji="1" lang="ja-JP" altLang="en-US" dirty="0"/>
              <a:t>でやっている（前のページでも</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96832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最初の実験では，位置制御の精度を検証するために，提案手法と学習データ作成に用いた</a:t>
            </a:r>
            <a:r>
              <a:rPr kumimoji="1" lang="en-US" altLang="ja-JP" dirty="0"/>
              <a:t>PID</a:t>
            </a:r>
            <a:r>
              <a:rPr kumimoji="1" lang="ja-JP" altLang="en-US" dirty="0"/>
              <a:t>制御の手法で</a:t>
            </a:r>
            <a:r>
              <a:rPr kumimoji="1" lang="en-US" altLang="ja-JP" dirty="0"/>
              <a:t>x</a:t>
            </a:r>
            <a:r>
              <a:rPr kumimoji="1" lang="ja-JP" altLang="en-US" dirty="0"/>
              <a:t>軸方向に</a:t>
            </a:r>
            <a:r>
              <a:rPr kumimoji="1" lang="en-US" altLang="ja-JP" dirty="0"/>
              <a:t>1m</a:t>
            </a:r>
            <a:r>
              <a:rPr kumimoji="1" lang="ja-JP" altLang="en-US" dirty="0"/>
              <a:t>前進し，元の位置に戻るという単純な移動タスクを</a:t>
            </a:r>
            <a:r>
              <a:rPr kumimoji="1" lang="en-US" altLang="ja-JP" dirty="0"/>
              <a:t>10</a:t>
            </a:r>
            <a:r>
              <a:rPr kumimoji="1" lang="ja-JP" altLang="en-US" dirty="0"/>
              <a:t>回繰り返しました．</a:t>
            </a:r>
            <a:endParaRPr kumimoji="1" lang="en-US" altLang="ja-JP" dirty="0"/>
          </a:p>
          <a:p>
            <a:r>
              <a:rPr kumimoji="1" lang="ja-JP" altLang="en-US" dirty="0"/>
              <a:t>結果は，図に示す通りで，</a:t>
            </a:r>
            <a:r>
              <a:rPr kumimoji="1" lang="en-US" altLang="ja-JP" dirty="0"/>
              <a:t>10</a:t>
            </a:r>
            <a:r>
              <a:rPr kumimoji="1" lang="ja-JP" altLang="en-US" dirty="0"/>
              <a:t>回全てで安定した目標追従が出来ており，提案手法で学習元となった</a:t>
            </a:r>
            <a:r>
              <a:rPr kumimoji="1" lang="en-US" altLang="ja-JP" dirty="0"/>
              <a:t>PID</a:t>
            </a:r>
            <a:r>
              <a:rPr kumimoji="1" lang="ja-JP" altLang="en-US" dirty="0"/>
              <a:t>制御と同等の精度が出せていることが確認されました．</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323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dirty="0"/>
              <a:t>ドローンは障害物の影響を受けにくい高い移動能力や</a:t>
            </a:r>
            <a:r>
              <a:rPr kumimoji="1" lang="en-US" altLang="ja-JP" dirty="0"/>
              <a:t>,</a:t>
            </a:r>
            <a:r>
              <a:rPr kumimoji="1" lang="ja-JP" altLang="en-US" dirty="0"/>
              <a:t>導入・運用コストが低いという特徴から、様々な分野への応用が期待されています．</a:t>
            </a:r>
            <a:endParaRPr kumimoji="1" lang="en-US" altLang="ja-JP" dirty="0"/>
          </a:p>
          <a:p>
            <a:r>
              <a:rPr kumimoji="1" lang="ja-JP" altLang="en-US" dirty="0"/>
              <a:t>応用例として，農業では作物のモニタリングや農薬の散布，過疎地への荷物の配送，建設現場の</a:t>
            </a:r>
            <a:r>
              <a:rPr kumimoji="1" lang="en-US" altLang="ja-JP" dirty="0"/>
              <a:t>3</a:t>
            </a:r>
            <a:r>
              <a:rPr kumimoji="1" lang="ja-JP" altLang="en-US" dirty="0"/>
              <a:t>次元測量やインフラ点検，災害時の被害地や惑星などの人が立ち入れない未知のエリアの探査などが挙げられます．</a:t>
            </a:r>
            <a:endParaRPr kumimoji="1" lang="en-US" altLang="ja-JP" dirty="0"/>
          </a:p>
          <a:p>
            <a:r>
              <a:rPr kumimoji="1" lang="ja-JP" altLang="en-US" dirty="0"/>
              <a:t>このような，応用先の広がりに伴い，ドローンの自律性や複雑なタスクの遂行能力がより求められるようになっており，機械学習を用いた制御手法が注目されています．</a:t>
            </a:r>
            <a:endParaRPr kumimoji="1" lang="en-US" altLang="ja-JP" dirty="0"/>
          </a:p>
          <a:p>
            <a:r>
              <a:rPr kumimoji="1" lang="ja-JP" altLang="en-US" dirty="0"/>
              <a:t>これは，機械学習を用いた制御が従来の</a:t>
            </a:r>
            <a:r>
              <a:rPr kumimoji="1" lang="en-US" altLang="ja-JP" dirty="0"/>
              <a:t>PID</a:t>
            </a:r>
            <a:r>
              <a:rPr kumimoji="1" lang="ja-JP" altLang="en-US" dirty="0"/>
              <a:t>やモデルベースの制御手法と比較して、複雑なタスクへの適応性やモデル化が難しい未知環境において優れているという特徴があるためです．</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2004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次に，消費電力の分析が行われました．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本来，ニューロモルフィックプロセッサ上に実装することで，その省電力性を最大限に発揮しますが，今回の実装で用いた小型のドローンでは，搭載可能なニューロモルフィックプロセッサが存在しなかったため，従来のマルチプロセッサで実装が行われました．そのため，本分析では，制御手法ごとの演算回数を見積もり，その比較を行うことで消費電力の削減効果が見積もら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見積もりの結果，</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ステップあたり</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がおよそ</a:t>
            </a:r>
            <a:r>
              <a:rPr lang="en-US" altLang="ja-JP" sz="1200" b="0" i="0" u="none" strike="noStrike" cap="none" dirty="0">
                <a:solidFill>
                  <a:schemeClr val="dk1"/>
                </a:solidFill>
                <a:effectLst/>
                <a:latin typeface="Arial"/>
                <a:ea typeface="Arial"/>
                <a:cs typeface="Arial"/>
                <a:sym typeface="Arial"/>
              </a:rPr>
              <a:t>3000</a:t>
            </a:r>
            <a:r>
              <a:rPr lang="ja-JP" altLang="en-US" sz="1200" b="0" i="0" u="none" strike="noStrike" cap="none" dirty="0">
                <a:solidFill>
                  <a:schemeClr val="dk1"/>
                </a:solidFill>
                <a:effectLst/>
                <a:latin typeface="Arial"/>
                <a:ea typeface="Arial"/>
                <a:cs typeface="Arial"/>
                <a:sym typeface="Arial"/>
              </a:rPr>
              <a:t>回の加算を必要とする一方で，</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a:t>
            </a:r>
            <a:r>
              <a:rPr lang="en-US" altLang="ja-JP" sz="1200" b="0" i="0" u="none" strike="noStrike" cap="none" dirty="0">
                <a:solidFill>
                  <a:schemeClr val="dk1"/>
                </a:solidFill>
                <a:effectLst/>
                <a:latin typeface="Arial"/>
                <a:ea typeface="Arial"/>
                <a:cs typeface="Arial"/>
                <a:sym typeface="Arial"/>
              </a:rPr>
              <a:t>7500</a:t>
            </a:r>
            <a:r>
              <a:rPr lang="ja-JP" altLang="en-US" sz="1200" b="0" i="0" u="none" strike="noStrike" cap="none" dirty="0">
                <a:solidFill>
                  <a:schemeClr val="dk1"/>
                </a:solidFill>
                <a:effectLst/>
                <a:latin typeface="Arial"/>
                <a:ea typeface="Arial"/>
                <a:cs typeface="Arial"/>
                <a:sym typeface="Arial"/>
              </a:rPr>
              <a:t>回の加算演算を必要としました．</a:t>
            </a:r>
            <a:br>
              <a:rPr lang="ja-JP" altLang="en-US" sz="1200" b="0" i="0" u="none" strike="noStrike" cap="none" dirty="0">
                <a:solidFill>
                  <a:schemeClr val="dk1"/>
                </a:solidFill>
                <a:effectLst/>
                <a:latin typeface="Arial"/>
                <a:ea typeface="Arial"/>
                <a:cs typeface="Arial"/>
                <a:sym typeface="Arial"/>
              </a:rPr>
            </a:br>
            <a:r>
              <a:rPr lang="ja-JP" altLang="en-US" sz="1200" b="0" i="0" u="none" strike="noStrike" cap="none" dirty="0">
                <a:solidFill>
                  <a:schemeClr val="dk1"/>
                </a:solidFill>
                <a:effectLst/>
                <a:latin typeface="Arial"/>
                <a:ea typeface="Arial"/>
                <a:cs typeface="Arial"/>
                <a:sym typeface="Arial"/>
              </a:rPr>
              <a:t>この結果から，提案手法が</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と同一オーダーに収まっており，同じ桁のエネルギー効率であることが確認されました．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また，消費電力が</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よりも高く，精度が現状</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と余り変わらない</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を使う</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つの理由が示されました．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つ目は，画像処理タスクとの統合において，より高い電力効率を達成することが可能な点です．</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疎なスパイクを処理するため，画像処理のような積算が多いタスクの計算回数を大幅に減らすことが可能です．この点から，より高い精度を求めた場合に消費電力を落とせるという点で有効であると考えられ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アイドリングのようにホバリングしながらその場にとどまるという場合には，ネットワークの処理するスパイクが更に疎になるので，計算回数はより減少し，消費電力を抑えられるということが示唆されています．</a:t>
            </a:r>
            <a:endParaRPr lang="ja-JP" altLang="en-US" b="0" dirty="0">
              <a:effectLst/>
            </a:endParaRPr>
          </a:p>
          <a:p>
            <a:br>
              <a:rPr lang="ja-JP" altLang="en-US" dirty="0"/>
            </a:br>
            <a:endParaRPr kumimoji="1" lang="en-US" altLang="ja-JP" dirty="0"/>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3439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3150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0DEC-554D-4787-00B6-1EE86DC0FD3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85CB72-70D4-9026-D918-C55FD9A719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CA6EE6-A1BA-03BC-191E-FA30F6F176CB}"/>
              </a:ext>
            </a:extLst>
          </p:cNvPr>
          <p:cNvSpPr>
            <a:spLocks noGrp="1"/>
          </p:cNvSpPr>
          <p:nvPr>
            <p:ph type="body" idx="1"/>
          </p:nvPr>
        </p:nvSpPr>
        <p:spPr/>
        <p:txBody>
          <a:bodyPr/>
          <a:lstStyle/>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つ目に紹介するのは，”</a:t>
            </a:r>
            <a:r>
              <a:rPr lang="en-US" altLang="ja-JP" sz="1200" b="0" i="0" u="none" strike="noStrike" cap="none" dirty="0">
                <a:solidFill>
                  <a:schemeClr val="dk1"/>
                </a:solidFill>
                <a:effectLst/>
                <a:latin typeface="Arial"/>
                <a:ea typeface="Arial"/>
                <a:cs typeface="Arial"/>
                <a:sym typeface="Arial"/>
              </a:rPr>
              <a:t>fully neuromorphic vision and control for autonomous drone flight”,</a:t>
            </a:r>
            <a:r>
              <a:rPr lang="ja-JP" altLang="en-US" sz="1200" b="0" i="0" u="none" strike="noStrike" cap="none" dirty="0">
                <a:solidFill>
                  <a:schemeClr val="dk1"/>
                </a:solidFill>
                <a:effectLst/>
                <a:latin typeface="Arial"/>
                <a:ea typeface="Arial"/>
                <a:cs typeface="Arial"/>
                <a:sym typeface="Arial"/>
              </a:rPr>
              <a:t>という論文です．こちらの論文では，ピクセル単位の輝度変化をイベントとして出力するイベントカメラと</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を組み合わせてドローンを制御する手法が提案されました．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この手法の特徴として，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での処理をニューロモルフィックチップである</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で実際に処理した点にあります．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これを実現するために，イベントカメラからの自己運動推定と速度制御をそれぞれ，自己教師あり学習によるオプティカルフロー推定と進化アルゴリズムによる学習が行われています．</a:t>
            </a:r>
            <a:endParaRPr lang="ja-JP" altLang="en-US" b="0" dirty="0">
              <a:effectLst/>
            </a:endParaRPr>
          </a:p>
          <a:p>
            <a:br>
              <a:rPr lang="ja-JP" altLang="en-US" dirty="0"/>
            </a:br>
            <a:endParaRPr kumimoji="1" lang="ja-JP" altLang="en-US" dirty="0"/>
          </a:p>
        </p:txBody>
      </p:sp>
      <p:sp>
        <p:nvSpPr>
          <p:cNvPr id="4" name="スライド番号プレースホルダー 3">
            <a:extLst>
              <a:ext uri="{FF2B5EF4-FFF2-40B4-BE49-F238E27FC236}">
                <a16:creationId xmlns:a16="http://schemas.microsoft.com/office/drawing/2014/main" id="{D30A4917-5106-5158-C30E-1F55B9F171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09395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提案されたシステムは，オプティカルフローを用いてドローンの自己運動を推定する視覚処理ネットワークとこの視覚処理ネットワークが出力したスパイクを制御コマンドにマッピングする線形のデコーダーで構成され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また，前述のオプティカルフローのネットワークサイズの制限を満たすために，</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つの設計上の取り決めが行われました．</a:t>
            </a:r>
            <a:endParaRPr lang="ja-JP" altLang="en-US" b="0" dirty="0">
              <a:effectLst/>
            </a:endParaRPr>
          </a:p>
          <a:p>
            <a:r>
              <a:rPr lang="ja-JP" altLang="en-US" sz="1200" b="0" i="0" u="none" strike="noStrike" cap="none" dirty="0">
                <a:solidFill>
                  <a:schemeClr val="dk1"/>
                </a:solidFill>
                <a:effectLst/>
                <a:latin typeface="Arial"/>
                <a:ea typeface="Arial"/>
                <a:cs typeface="Arial"/>
                <a:sym typeface="Arial"/>
              </a:rPr>
              <a:t>まず一つめに イベントカメラは静的でテクスチャが豊富な平面を見下ろすことを前提としました．次に，入力イベントを画像全体ではなくコーナーの関心領域からの情報に制限し，その中で一度に入力されるイベント数を</a:t>
            </a:r>
            <a:r>
              <a:rPr lang="en-US" altLang="ja-JP" sz="1200" b="0" i="0" u="none" strike="noStrike" cap="none" dirty="0">
                <a:solidFill>
                  <a:schemeClr val="dk1"/>
                </a:solidFill>
                <a:effectLst/>
                <a:latin typeface="Arial"/>
                <a:ea typeface="Arial"/>
                <a:cs typeface="Arial"/>
                <a:sym typeface="Arial"/>
              </a:rPr>
              <a:t>90</a:t>
            </a:r>
            <a:r>
              <a:rPr lang="ja-JP" altLang="en-US" sz="1200" b="0" i="0" u="none" strike="noStrike" cap="none" dirty="0">
                <a:solidFill>
                  <a:schemeClr val="dk1"/>
                </a:solidFill>
                <a:effectLst/>
                <a:latin typeface="Arial"/>
                <a:ea typeface="Arial"/>
                <a:cs typeface="Arial"/>
                <a:sym typeface="Arial"/>
              </a:rPr>
              <a:t>に制限することで大幅なネットワークサイズの削減を行いました．</a:t>
            </a: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0407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90ACA-22B1-5793-E8A9-0CE69B7062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9B0CD10-6576-CAFE-4DCC-EFB6130C64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21836E-7E8A-ACDF-99E1-79E727B614E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8C2890A-015D-BA23-FA77-AC9FA241589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1438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9933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次に</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を用いた学習について解説します．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入力はシミュレーション環境から，目標位置までの距離，ドローンの姿勢，速度，角速度，次のゲートまでの距離，ゲートの速度，が渡され，フライトコントローラーのコマンドとして用いる機体の推力とボディーレート（角速度）を出力し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学習では，クリティックが行動の優位性</a:t>
            </a:r>
            <a:r>
              <a:rPr lang="en-US" altLang="ja-JP" sz="1200" b="0" i="0" u="none" strike="noStrike" cap="none" dirty="0">
                <a:solidFill>
                  <a:schemeClr val="dk1"/>
                </a:solidFill>
                <a:effectLst/>
                <a:latin typeface="Arial"/>
                <a:ea typeface="Arial"/>
                <a:cs typeface="Arial"/>
                <a:sym typeface="Arial"/>
              </a:rPr>
              <a:t>A</a:t>
            </a:r>
            <a:r>
              <a:rPr lang="ja-JP" altLang="en-US" sz="1200" b="0" i="0" u="none" strike="noStrike" cap="none" dirty="0">
                <a:solidFill>
                  <a:schemeClr val="dk1"/>
                </a:solidFill>
                <a:effectLst/>
                <a:latin typeface="Arial"/>
                <a:ea typeface="Arial"/>
                <a:cs typeface="Arial"/>
                <a:sym typeface="Arial"/>
              </a:rPr>
              <a:t>を出力して</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の計算に渡して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の重みを更新しました．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0525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提案されたフレームワークでは，物理シミュレーション環境，</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アルゴリズムによって学習された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エージェント，低レベルコントローラーが接続され，高速で動くリングをくぐり抜けながら移動するタスクが実行されました．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ここで，</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近接ポリシー最適化）アルゴリズムとは，以下のクリップ付き目的関数を導入して安定した学習を可能にしたアルゴリズムです．クリップ付き目的関数の，第一項は，行動確率の更新量を表しています．また，第２項は新しい行動と現在の行動の比率を一定いないに収めるクリップの量を定めています．この２つの項の</a:t>
            </a:r>
            <a:r>
              <a:rPr lang="en-US" altLang="ja-JP" sz="1200" b="0" i="0" u="none" strike="noStrike" cap="none" dirty="0">
                <a:solidFill>
                  <a:schemeClr val="dk1"/>
                </a:solidFill>
                <a:effectLst/>
                <a:latin typeface="Arial"/>
                <a:ea typeface="Arial"/>
                <a:cs typeface="Arial"/>
                <a:sym typeface="Arial"/>
              </a:rPr>
              <a:t>min</a:t>
            </a:r>
            <a:r>
              <a:rPr lang="ja-JP" altLang="en-US" sz="1200" b="0" i="0" u="none" strike="noStrike" cap="none" dirty="0">
                <a:solidFill>
                  <a:schemeClr val="dk1"/>
                </a:solidFill>
                <a:effectLst/>
                <a:latin typeface="Arial"/>
                <a:ea typeface="Arial"/>
                <a:cs typeface="Arial"/>
                <a:sym typeface="Arial"/>
              </a:rPr>
              <a:t>を取ることで，一回の学習での更新量が大きくなりすぎないようになり，安定した学習が可能になります．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3222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dirty="0"/>
              <a:t>図作成用</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45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6142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sz="1200" b="0" i="0" u="none" strike="noStrike" cap="none" dirty="0">
                <a:solidFill>
                  <a:schemeClr val="dk1"/>
                </a:solidFill>
                <a:effectLst/>
                <a:latin typeface="Arial"/>
                <a:ea typeface="Arial"/>
                <a:cs typeface="Arial"/>
                <a:sym typeface="Arial"/>
              </a:rPr>
              <a:t>ドローンの機械学習による制御を行う場合，オンボードでの処理と通信を用いる処理に分けられます．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オンボードでは，遅延が少なくすむが，消費電力や推論の精度に課題を抱えている．</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火星環境では，オンボードでの処理が求められる．</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地球との通信を用いて制御を行うのは遅延が大きすぎるため，困難だからです．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右図のインジニュイティーは実際に火星で運用された</a:t>
            </a:r>
            <a:r>
              <a:rPr lang="en-US" altLang="ja-JP" sz="1200" b="0" i="0" u="none" strike="noStrike" cap="none" dirty="0">
                <a:solidFill>
                  <a:schemeClr val="dk1"/>
                </a:solidFill>
                <a:effectLst/>
                <a:latin typeface="Arial"/>
                <a:ea typeface="Arial"/>
                <a:cs typeface="Arial"/>
                <a:sym typeface="Arial"/>
              </a:rPr>
              <a:t>NASA</a:t>
            </a:r>
            <a:r>
              <a:rPr lang="ja-JP" altLang="en-US" sz="1200" b="0" i="0" u="none" strike="noStrike" cap="none" dirty="0">
                <a:solidFill>
                  <a:schemeClr val="dk1"/>
                </a:solidFill>
                <a:effectLst/>
                <a:latin typeface="Arial"/>
                <a:ea typeface="Arial"/>
                <a:cs typeface="Arial"/>
                <a:sym typeface="Arial"/>
              </a:rPr>
              <a:t>のドローンです．この後続のミッションでは，ドローンが地質サンプルの確保，ローバーのナビゲーションなどの複数タスクを担うことが期待されており，より自律的な飛行能力が必要とされています．</a:t>
            </a:r>
            <a:endParaRPr lang="en-US" altLang="ja-JP" sz="1200" b="0" i="0" u="none" strike="noStrike" cap="none" dirty="0">
              <a:solidFill>
                <a:schemeClr val="dk1"/>
              </a:solidFill>
              <a:effectLst/>
              <a:latin typeface="Arial"/>
              <a:ea typeface="Arial"/>
              <a:cs typeface="Arial"/>
              <a:sym typeface="Arial"/>
            </a:endParaRPr>
          </a:p>
          <a:p>
            <a:r>
              <a:rPr kumimoji="1" lang="en-US" altLang="ja-JP" sz="1200" b="0" i="0" u="none" strike="noStrike" cap="none" dirty="0">
                <a:solidFill>
                  <a:schemeClr val="dk1"/>
                </a:solidFill>
                <a:effectLst/>
                <a:latin typeface="Arial"/>
                <a:cs typeface="Arial"/>
                <a:sym typeface="Arial"/>
              </a:rPr>
              <a:t>NASA</a:t>
            </a:r>
            <a:r>
              <a:rPr kumimoji="1" lang="ja-JP" altLang="en-US" sz="1200" b="0" i="0" u="none" strike="noStrike" cap="none" dirty="0">
                <a:solidFill>
                  <a:schemeClr val="dk1"/>
                </a:solidFill>
                <a:effectLst/>
                <a:latin typeface="Arial"/>
                <a:cs typeface="Arial"/>
                <a:sym typeface="Arial"/>
              </a:rPr>
              <a:t>の研究チームでは，このオンボードでの処理に対しスパイキングニューラルネットワークを用いることを提案している．</a:t>
            </a:r>
            <a:endParaRPr kumimoji="1" lang="en-US" altLang="ja-JP" sz="1200" b="0" i="0" u="none" strike="noStrike" cap="none" dirty="0">
              <a:solidFill>
                <a:schemeClr val="dk1"/>
              </a:solidFill>
              <a:effectLst/>
              <a:latin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05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0</a:t>
            </a:r>
            <a:r>
              <a:rPr kumimoji="1" lang="ja-JP" altLang="en-US" dirty="0"/>
              <a:t>，</a:t>
            </a:r>
            <a:r>
              <a:rPr kumimoji="1" lang="en-US" altLang="ja-JP" dirty="0"/>
              <a:t>1</a:t>
            </a:r>
            <a:r>
              <a:rPr kumimoji="1" lang="ja-JP" altLang="en-US" dirty="0"/>
              <a:t>のスパイク形式で入出力を行う「イベント駆動型」のニューラルネットワーク</a:t>
            </a:r>
            <a:endParaRPr kumimoji="1" lang="en-US" altLang="ja-JP" dirty="0"/>
          </a:p>
          <a:p>
            <a:endParaRPr kumimoji="1" lang="en-US" altLang="ja-JP" dirty="0"/>
          </a:p>
          <a:p>
            <a:r>
              <a:rPr kumimoji="1" lang="ja-JP" altLang="en-US" dirty="0"/>
              <a:t>ニューロンにスパイクが入力されると膜電位が上昇，入力が無いと，膜電位は静止膜電位に向かって徐々に減衰</a:t>
            </a:r>
            <a:endParaRPr kumimoji="1" lang="en-US" altLang="ja-JP" dirty="0"/>
          </a:p>
          <a:p>
            <a:r>
              <a:rPr kumimoji="1" lang="ja-JP" altLang="en-US" dirty="0"/>
              <a:t>連続する入力により，膜電位がしきい値を超えると，スパイクを出力（発火）</a:t>
            </a:r>
            <a:endParaRPr kumimoji="1" lang="en-US" altLang="ja-JP" dirty="0"/>
          </a:p>
          <a:p>
            <a:endParaRPr kumimoji="1" lang="en-US" altLang="ja-JP" dirty="0"/>
          </a:p>
          <a:p>
            <a:r>
              <a:rPr kumimoji="1" lang="en-US" altLang="ja-JP" dirty="0"/>
              <a:t>LIF</a:t>
            </a:r>
            <a:r>
              <a:rPr kumimoji="1" lang="ja-JP" altLang="en-US" dirty="0"/>
              <a:t>モデルは左の図における，膜電位の時間変化を数式で表したもの．</a:t>
            </a:r>
            <a:endParaRPr kumimoji="1" lang="en-US" altLang="ja-JP" dirty="0"/>
          </a:p>
          <a:p>
            <a:r>
              <a:rPr kumimoji="1" lang="ja-JP" altLang="en-US" dirty="0"/>
              <a:t>この式に基づいて</a:t>
            </a:r>
            <a:r>
              <a:rPr kumimoji="1" lang="en-US" altLang="ja-JP" dirty="0"/>
              <a:t>SNN</a:t>
            </a:r>
            <a:r>
              <a:rPr kumimoji="1" lang="ja-JP" altLang="en-US" dirty="0"/>
              <a:t>のニューロンの状態が計算される．</a:t>
            </a:r>
            <a:endParaRPr kumimoji="1" lang="en-US" altLang="ja-JP" dirty="0"/>
          </a:p>
          <a:p>
            <a:endParaRPr kumimoji="1" lang="en-US" altLang="ja-JP" dirty="0"/>
          </a:p>
          <a:p>
            <a:r>
              <a:rPr kumimoji="1" lang="ja-JP" altLang="en-US" dirty="0"/>
              <a:t>モデルの特徴として，</a:t>
            </a:r>
            <a:r>
              <a:rPr kumimoji="1" lang="en-US" altLang="ja-JP" dirty="0"/>
              <a:t>ANN</a:t>
            </a:r>
            <a:r>
              <a:rPr kumimoji="1" lang="ja-JP" altLang="en-US" dirty="0"/>
              <a:t>は毎ステップ全ニューロンが計算を行うが，</a:t>
            </a:r>
            <a:r>
              <a:rPr kumimoji="1" lang="en-US" altLang="ja-JP" dirty="0"/>
              <a:t>SNN</a:t>
            </a:r>
            <a:r>
              <a:rPr kumimoji="1" lang="ja-JP" altLang="en-US" dirty="0"/>
              <a:t>は入力が来たときだけ非同期的に動く</a:t>
            </a:r>
            <a:endParaRPr kumimoji="1" lang="en-US" altLang="ja-JP" dirty="0"/>
          </a:p>
          <a:p>
            <a:r>
              <a:rPr kumimoji="1" lang="ja-JP" altLang="en-US" dirty="0"/>
              <a:t>専用のニューロモルフィックチップに実装することで低消費電力，非同期で動作することから，低レイテンシーという特徴を持つ</a:t>
            </a:r>
            <a:endParaRPr kumimoji="1" lang="en-US" altLang="ja-JP" dirty="0"/>
          </a:p>
          <a:p>
            <a:endParaRPr kumimoji="1" lang="en-US" altLang="ja-JP" dirty="0"/>
          </a:p>
          <a:p>
            <a:r>
              <a:rPr kumimoji="1" lang="ja-JP" altLang="en-US" dirty="0"/>
              <a:t>学習は難しい</a:t>
            </a:r>
            <a:endParaRPr kumimoji="1" lang="en-US" altLang="ja-JP" dirty="0"/>
          </a:p>
          <a:p>
            <a:r>
              <a:rPr kumimoji="1" lang="en-US" altLang="ja-JP" dirty="0"/>
              <a:t> - ANN</a:t>
            </a:r>
            <a:r>
              <a:rPr kumimoji="1" lang="ja-JP" altLang="en-US" dirty="0"/>
              <a:t>で用いられる誤差逆伝播法は使えない（不連続なスパイクを出力とするため勾配が得られないから）</a:t>
            </a:r>
            <a:endParaRPr kumimoji="1" lang="en-US" altLang="ja-JP" dirty="0"/>
          </a:p>
          <a:p>
            <a:r>
              <a:rPr kumimoji="1" lang="en-US" altLang="ja-JP" dirty="0"/>
              <a:t> - </a:t>
            </a:r>
            <a:r>
              <a:rPr kumimoji="1" lang="ja-JP" altLang="en-US" dirty="0"/>
              <a:t>最近の教師あり学習の手法では，代理勾配を用いた誤差逆伝播法が使われる．</a:t>
            </a:r>
            <a:endParaRPr kumimoji="1" lang="en-US" altLang="ja-JP" dirty="0"/>
          </a:p>
          <a:p>
            <a:endParaRPr kumimoji="1" lang="en-US" altLang="ja-JP" dirty="0"/>
          </a:p>
          <a:p>
            <a:r>
              <a:rPr kumimoji="1" lang="ja-JP" altLang="en-US" dirty="0"/>
              <a:t>現状で使用可能なニューロモルフィックハードウェアは限られているため，従来のマルチプロセッサに比べると処理能力が低い</a:t>
            </a:r>
            <a:endParaRPr kumimoji="1" lang="en-US" altLang="ja-JP" dirty="0"/>
          </a:p>
          <a:p>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092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b="0" i="0" u="none" strike="noStrike" cap="none" dirty="0">
                <a:solidFill>
                  <a:schemeClr val="dk1"/>
                </a:solidFill>
                <a:effectLst/>
                <a:latin typeface="Arial"/>
                <a:ea typeface="Arial"/>
                <a:cs typeface="Arial"/>
                <a:sym typeface="Arial"/>
              </a:rPr>
              <a:t>本輪講では，ドローンの飛行制御に</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を用いた以下の</a:t>
            </a:r>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つの論文について調査を行いました．</a:t>
            </a:r>
            <a:endParaRPr kumimoji="1" lang="en-US" altLang="ja-JP" sz="1200" b="0" i="0" u="none" strike="noStrike" cap="none" dirty="0">
              <a:solidFill>
                <a:schemeClr val="dk1"/>
              </a:solidFill>
              <a:effectLst/>
              <a:latin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a:t>Paper1</a:t>
            </a:r>
            <a:r>
              <a:rPr kumimoji="1" lang="ja-JP" altLang="en-US" dirty="0"/>
              <a:t>と</a:t>
            </a:r>
            <a:r>
              <a:rPr kumimoji="1" lang="en-US" altLang="ja-JP" dirty="0"/>
              <a:t>paper2</a:t>
            </a:r>
            <a:r>
              <a:rPr kumimoji="1" lang="ja-JP" altLang="en-US" dirty="0"/>
              <a:t>では，ドローンの姿勢制御という応用に対する</a:t>
            </a:r>
            <a:r>
              <a:rPr kumimoji="1" lang="en-US" altLang="ja-JP" dirty="0"/>
              <a:t>SNN</a:t>
            </a:r>
            <a:r>
              <a:rPr kumimoji="1" lang="ja-JP" altLang="en-US" dirty="0"/>
              <a:t>の利用に注目し，入力センサの異なる</a:t>
            </a:r>
            <a:r>
              <a:rPr kumimoji="1" lang="en-US" altLang="ja-JP" dirty="0"/>
              <a:t>IMU</a:t>
            </a:r>
            <a:r>
              <a:rPr kumimoji="1" lang="ja-JP" altLang="en-US" dirty="0"/>
              <a:t>を用いた手法と</a:t>
            </a:r>
            <a:r>
              <a:rPr kumimoji="1" lang="en-US" altLang="ja-JP" dirty="0"/>
              <a:t>Event camera</a:t>
            </a:r>
            <a:r>
              <a:rPr kumimoji="1" lang="ja-JP" altLang="en-US" dirty="0"/>
              <a:t>を用いた手法をそれぞれ紹介</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ja-JP" dirty="0"/>
              <a:t>Paper3</a:t>
            </a:r>
            <a:r>
              <a:rPr kumimoji="1" lang="ja-JP" altLang="en-US" dirty="0"/>
              <a:t>では，</a:t>
            </a:r>
            <a:r>
              <a:rPr lang="ja-JP" altLang="en-US" sz="1200" b="0" i="0" u="none" strike="noStrike" cap="none" dirty="0">
                <a:solidFill>
                  <a:schemeClr val="dk1"/>
                </a:solidFill>
                <a:effectLst/>
                <a:latin typeface="Arial"/>
                <a:ea typeface="Arial"/>
                <a:cs typeface="Arial"/>
                <a:sym typeface="Arial"/>
              </a:rPr>
              <a:t>ドローンの経路計画に</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を用いた手法を紹介します．</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569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本目に紹介するのは，</a:t>
            </a:r>
            <a:r>
              <a:rPr kumimoji="1" lang="en-US" altLang="ja-JP" dirty="0">
                <a:solidFill>
                  <a:schemeClr val="tx1"/>
                </a:solidFill>
                <a:latin typeface="メイリオ" panose="020B0604030504040204" pitchFamily="50" charset="-128"/>
                <a:ea typeface="メイリオ" panose="020B0604030504040204" pitchFamily="50" charset="-128"/>
              </a:rPr>
              <a:t>Neuromorphic attitude estimation and control</a:t>
            </a:r>
            <a:r>
              <a:rPr kumimoji="1" lang="ja-JP" altLang="en-US" dirty="0">
                <a:solidFill>
                  <a:schemeClr val="tx1"/>
                </a:solidFill>
                <a:latin typeface="メイリオ" panose="020B0604030504040204" pitchFamily="50" charset="-128"/>
                <a:ea typeface="メイリオ" panose="020B0604030504040204" pitchFamily="50" charset="-128"/>
              </a:rPr>
              <a:t>という論文です．</a:t>
            </a:r>
            <a:endParaRPr kumimoji="1" lang="en-US" altLang="ja-JP" dirty="0">
              <a:solidFill>
                <a:schemeClr val="tx1"/>
              </a:solidFill>
              <a:latin typeface="メイリオ" panose="020B0604030504040204" pitchFamily="50" charset="-128"/>
              <a:ea typeface="メイリオ" panose="020B0604030504040204" pitchFamily="50" charset="-128"/>
            </a:endParaRPr>
          </a:p>
          <a:p>
            <a:pPr rtl="0"/>
            <a:r>
              <a:rPr lang="ja-JP" altLang="en-US" sz="1200" b="0" i="0" u="none" strike="noStrike" cap="none" dirty="0">
                <a:solidFill>
                  <a:schemeClr val="dk1"/>
                </a:solidFill>
                <a:effectLst/>
                <a:latin typeface="Arial"/>
                <a:ea typeface="Arial"/>
                <a:cs typeface="Arial"/>
                <a:sym typeface="Arial"/>
              </a:rPr>
              <a:t>この論文では，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の入力から低レベル制御コマンドを出力する</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モデルが提案されました．</a:t>
            </a:r>
            <a:endParaRPr lang="ja-JP" altLang="en-US" b="0" dirty="0">
              <a:effectLst/>
            </a:endParaRPr>
          </a:p>
          <a:p>
            <a:endParaRPr lang="en-US" altLang="ja-JP" dirty="0"/>
          </a:p>
          <a:p>
            <a:r>
              <a:rPr lang="ja-JP" altLang="en-US" dirty="0"/>
              <a:t>ネットワークの構成について，</a:t>
            </a:r>
            <a:endParaRPr lang="en-US" altLang="ja-JP" dirty="0"/>
          </a:p>
          <a:p>
            <a:r>
              <a:rPr lang="ja-JP" altLang="en-US" dirty="0"/>
              <a:t>提案されたネットワークは</a:t>
            </a:r>
            <a:r>
              <a:rPr lang="en-US" altLang="ja-JP" dirty="0"/>
              <a:t>2</a:t>
            </a:r>
            <a:r>
              <a:rPr lang="ja-JP" altLang="en-US" dirty="0"/>
              <a:t>つのサブネットワークで構成されています</a:t>
            </a:r>
            <a:endParaRPr lang="en-US" altLang="ja-JP" dirty="0"/>
          </a:p>
          <a:p>
            <a:r>
              <a:rPr lang="en-US" altLang="ja-JP" dirty="0"/>
              <a:t>1</a:t>
            </a:r>
            <a:r>
              <a:rPr lang="ja-JP" altLang="en-US" dirty="0"/>
              <a:t>つ目のネットワークは，</a:t>
            </a:r>
            <a:r>
              <a:rPr lang="en-US" altLang="ja-JP" dirty="0"/>
              <a:t>Imu</a:t>
            </a:r>
            <a:r>
              <a:rPr lang="ja-JP" altLang="en-US" dirty="0"/>
              <a:t>からの角速度，加速度を受け取って，機体の姿勢を推定するネットワーク</a:t>
            </a:r>
            <a:endParaRPr lang="en-US" altLang="ja-JP" dirty="0"/>
          </a:p>
          <a:p>
            <a:r>
              <a:rPr lang="en-US" altLang="ja-JP" dirty="0"/>
              <a:t>2</a:t>
            </a:r>
            <a:r>
              <a:rPr lang="ja-JP" altLang="en-US" dirty="0"/>
              <a:t>つ目のネットワークは，姿勢の推定値と目標とする姿勢の入力から，ドローンを目標姿勢に傾けるために必要なトルクが推定されました．</a:t>
            </a:r>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710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次に，学習時の工夫についてです．</a:t>
            </a:r>
            <a:endParaRPr kumimoji="1" lang="en-US" altLang="ja-JP" dirty="0"/>
          </a:p>
          <a:p>
            <a:r>
              <a:rPr kumimoji="1" lang="en-US" altLang="ja-JP" dirty="0"/>
              <a:t>SNN</a:t>
            </a:r>
            <a:r>
              <a:rPr kumimoji="1" lang="ja-JP" altLang="en-US" dirty="0"/>
              <a:t>において，ニューロンが出力を出すには，一定期間内にニューロンに複数のスパイクが入力され，膜電位が閾値まで上がる必要があり、この仕組みから遅延が生じます．</a:t>
            </a:r>
            <a:endParaRPr kumimoji="1" lang="en-US" altLang="ja-JP" dirty="0"/>
          </a:p>
          <a:p>
            <a:r>
              <a:rPr kumimoji="1" lang="ja-JP" altLang="en-US" dirty="0"/>
              <a:t>このため，学習時の</a:t>
            </a:r>
            <a:endParaRPr kumimoji="1" lang="en-US" altLang="ja-JP" dirty="0"/>
          </a:p>
          <a:p>
            <a:pPr rtl="0"/>
            <a:r>
              <a:rPr lang="ja-JP" altLang="en-US" sz="1200" b="0" i="0" u="none" strike="noStrike" cap="none" dirty="0">
                <a:solidFill>
                  <a:schemeClr val="dk1"/>
                </a:solidFill>
                <a:effectLst/>
                <a:latin typeface="Arial"/>
                <a:ea typeface="Arial"/>
                <a:cs typeface="Arial"/>
                <a:sym typeface="Arial"/>
              </a:rPr>
              <a:t>上の図は，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モデルが出力した制御値と学習時にグラウンドトゥルースとして用いた出力をずらしていった場合の相関を示しています．この図から，</a:t>
            </a:r>
            <a:r>
              <a:rPr lang="en-US" altLang="ja-JP" sz="1200" b="0" i="0" u="none" strike="noStrike" cap="none" dirty="0">
                <a:solidFill>
                  <a:schemeClr val="dk1"/>
                </a:solidFill>
                <a:effectLst/>
                <a:latin typeface="Arial"/>
                <a:ea typeface="Arial"/>
                <a:cs typeface="Arial"/>
                <a:sym typeface="Arial"/>
              </a:rPr>
              <a:t>6</a:t>
            </a:r>
            <a:r>
              <a:rPr lang="ja-JP" altLang="en-US" sz="1200" b="0" i="0" u="none" strike="noStrike" cap="none" dirty="0">
                <a:solidFill>
                  <a:schemeClr val="dk1"/>
                </a:solidFill>
                <a:effectLst/>
                <a:latin typeface="Arial"/>
                <a:ea typeface="Arial"/>
                <a:cs typeface="Arial"/>
                <a:sym typeface="Arial"/>
              </a:rPr>
              <a:t>タイムステップのときに最も相関が高くなっていることがわかります．そのため，学習時の正解データとして</a:t>
            </a:r>
            <a:r>
              <a:rPr lang="en-US" altLang="ja-JP" sz="1200" b="0" i="0" u="none" strike="noStrike" cap="none" dirty="0">
                <a:solidFill>
                  <a:schemeClr val="dk1"/>
                </a:solidFill>
                <a:effectLst/>
                <a:latin typeface="Arial"/>
                <a:ea typeface="Arial"/>
                <a:cs typeface="Arial"/>
                <a:sym typeface="Arial"/>
              </a:rPr>
              <a:t>6</a:t>
            </a:r>
            <a:r>
              <a:rPr lang="ja-JP" altLang="en-US" sz="1200" b="0" i="0" u="none" strike="noStrike" cap="none" dirty="0">
                <a:solidFill>
                  <a:schemeClr val="dk1"/>
                </a:solidFill>
                <a:effectLst/>
                <a:latin typeface="Arial"/>
                <a:ea typeface="Arial"/>
                <a:cs typeface="Arial"/>
                <a:sym typeface="Arial"/>
              </a:rPr>
              <a:t>ステップ分先の制御値を与えることで，遅延の補正を行いました．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次に，リアリティギャップを低減するために学習データの拡張が行われました．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つ目に，学習した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を用いてドローンを飛行させ，このときにカスケード</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コントローラーから得られるはずだったデータが収集されデータセットに追加されました．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制御器にランダムな外乱を加えた場合の制御出力のデータが追加されました．</a:t>
            </a:r>
            <a:endParaRPr lang="ja-JP" altLang="en-US" b="0" dirty="0">
              <a:effectLst/>
            </a:endParaRPr>
          </a:p>
          <a:p>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725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制御ネットワークの学習において，</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の</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制御の学習は</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PD</a:t>
            </a:r>
            <a:r>
              <a:rPr lang="ja-JP" altLang="en-US" sz="1200" b="0" i="0" u="none" strike="noStrike" cap="none" dirty="0">
                <a:solidFill>
                  <a:schemeClr val="dk1"/>
                </a:solidFill>
                <a:effectLst/>
                <a:latin typeface="Arial"/>
                <a:ea typeface="Arial"/>
                <a:cs typeface="Arial"/>
                <a:sym typeface="Arial"/>
              </a:rPr>
              <a:t>制御の成分の学習が優先されて最適化されること，</a:t>
            </a:r>
            <a:endParaRPr lang="en-US" altLang="ja-JP" sz="1200" b="0" i="0" u="none" strike="noStrike" cap="none" dirty="0">
              <a:solidFill>
                <a:schemeClr val="dk1"/>
              </a:solidFill>
              <a:effectLst/>
              <a:latin typeface="Arial"/>
              <a:ea typeface="Arial"/>
              <a:cs typeface="Arial"/>
              <a:sym typeface="Arial"/>
            </a:endParaRPr>
          </a:p>
          <a:p>
            <a:pPr rtl="0"/>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制御は長期間でゆっくり変動する定常的な誤差を補正するのに対し，ニューロンの膜電位はリークにより長期間，情報を蓄積できないという問題があります．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これに対して，この論文では，制御ネットワークの出力層の内，</a:t>
            </a:r>
            <a:r>
              <a:rPr lang="en-US" altLang="ja-JP" sz="1200" b="0" i="0" u="none" strike="noStrike" cap="none" dirty="0">
                <a:solidFill>
                  <a:schemeClr val="dk1"/>
                </a:solidFill>
                <a:effectLst/>
                <a:latin typeface="Arial"/>
                <a:ea typeface="Arial"/>
                <a:cs typeface="Arial"/>
                <a:sym typeface="Arial"/>
              </a:rPr>
              <a:t>10</a:t>
            </a:r>
            <a:r>
              <a:rPr lang="ja-JP" altLang="en-US" sz="1200" b="0" i="0" u="none" strike="noStrike" cap="none" dirty="0">
                <a:solidFill>
                  <a:schemeClr val="dk1"/>
                </a:solidFill>
                <a:effectLst/>
                <a:latin typeface="Arial"/>
                <a:ea typeface="Arial"/>
                <a:cs typeface="Arial"/>
                <a:sym typeface="Arial"/>
              </a:rPr>
              <a:t>個のニューロンのリークパラメーターを</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で固定し，ニューロンが入力を膜電位に積分するようにしました．また，この積分ニューロンに対する学習時のグラウンドトゥルースを</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制御の出力値のみに変えることで，</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制御に特化して学習を行う事が可能になりました．実際に，右図に示すようにリークパラメーターを固定していないときに比べて，モデルの予測誤差は低下していることが確かめられます．</a:t>
            </a:r>
            <a:endParaRPr lang="en-US" altLang="ja-JP" sz="1200" b="0" i="0" u="none" strike="noStrike" cap="none" dirty="0">
              <a:solidFill>
                <a:schemeClr val="dk1"/>
              </a:solidFill>
              <a:effectLst/>
              <a:latin typeface="Arial"/>
              <a:ea typeface="Arial"/>
              <a:cs typeface="Arial"/>
              <a:sym typeface="Arial"/>
            </a:endParaRPr>
          </a:p>
          <a:p>
            <a:pPr rtl="0"/>
            <a:endParaRPr lang="en-US" altLang="ja-JP" sz="1200" b="0" i="0" u="none" strike="noStrike" cap="none" dirty="0">
              <a:solidFill>
                <a:schemeClr val="dk1"/>
              </a:solidFill>
              <a:effectLst/>
              <a:latin typeface="Arial"/>
              <a:cs typeface="Arial"/>
              <a:sym typeface="Arial"/>
            </a:endParaRPr>
          </a:p>
          <a:p>
            <a:pPr rtl="0"/>
            <a:endParaRPr lang="en-US" altLang="ja-JP" sz="1200" b="0" i="0" u="none" strike="noStrike" cap="none" dirty="0">
              <a:solidFill>
                <a:schemeClr val="dk1"/>
              </a:solidFill>
              <a:effectLst/>
              <a:latin typeface="Arial"/>
              <a:cs typeface="Arial"/>
              <a:sym typeface="Arial"/>
            </a:endParaRPr>
          </a:p>
          <a:p>
            <a:pPr rtl="0"/>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252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p:cSld name="タイトル スライド">
    <p:spTree>
      <p:nvGrpSpPr>
        <p:cNvPr id="1" name="Shape 13"/>
        <p:cNvGrpSpPr/>
        <p:nvPr/>
      </p:nvGrpSpPr>
      <p:grpSpPr>
        <a:xfrm>
          <a:off x="0" y="0"/>
          <a:ext cx="0" cy="0"/>
          <a:chOff x="0" y="0"/>
          <a:chExt cx="0" cy="0"/>
        </a:xfrm>
      </p:grpSpPr>
      <p:sp>
        <p:nvSpPr>
          <p:cNvPr id="14" name="Google Shape;14;p5"/>
          <p:cNvSpPr txBox="1">
            <a:spLocks noGrp="1"/>
          </p:cNvSpPr>
          <p:nvPr>
            <p:ph type="ctrTitle"/>
          </p:nvPr>
        </p:nvSpPr>
        <p:spPr>
          <a:xfrm>
            <a:off x="546651" y="1122363"/>
            <a:ext cx="11142111"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Meiry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5"/>
          <p:cNvSpPr txBox="1">
            <a:spLocks noGrp="1"/>
          </p:cNvSpPr>
          <p:nvPr>
            <p:ph type="subTitle" idx="1"/>
          </p:nvPr>
        </p:nvSpPr>
        <p:spPr>
          <a:xfrm>
            <a:off x="546651" y="3602039"/>
            <a:ext cx="11142111" cy="80818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6" name="Google Shape;16;p5"/>
          <p:cNvCxnSpPr/>
          <p:nvPr/>
        </p:nvCxnSpPr>
        <p:spPr>
          <a:xfrm rot="10800000" flipH="1">
            <a:off x="0" y="4419743"/>
            <a:ext cx="12192000" cy="2380"/>
          </a:xfrm>
          <a:prstGeom prst="straightConnector1">
            <a:avLst/>
          </a:prstGeom>
          <a:noFill/>
          <a:ln w="28575" cap="flat" cmpd="sng">
            <a:solidFill>
              <a:srgbClr val="10ABB0"/>
            </a:solidFill>
            <a:prstDash val="solid"/>
            <a:round/>
            <a:headEnd type="none" w="sm" len="sm"/>
            <a:tailEnd type="none" w="sm" len="sm"/>
          </a:ln>
        </p:spPr>
      </p:cxnSp>
      <p:sp>
        <p:nvSpPr>
          <p:cNvPr id="17" name="Google Shape;17;p5"/>
          <p:cNvSpPr txBox="1">
            <a:spLocks noGrp="1"/>
          </p:cNvSpPr>
          <p:nvPr>
            <p:ph type="body" idx="2"/>
          </p:nvPr>
        </p:nvSpPr>
        <p:spPr>
          <a:xfrm>
            <a:off x="7813675" y="4688470"/>
            <a:ext cx="3875088" cy="1445914"/>
          </a:xfrm>
          <a:prstGeom prst="rect">
            <a:avLst/>
          </a:prstGeom>
          <a:noFill/>
          <a:ln>
            <a:noFill/>
          </a:ln>
        </p:spPr>
        <p:txBody>
          <a:bodyPr spcFirstLastPara="1" wrap="square" lIns="91425" tIns="45700" rIns="91425" bIns="45700" anchor="t" anchorCtr="0">
            <a:normAutofit/>
          </a:bodyPr>
          <a:lstStyle>
            <a:lvl1pPr marL="457200" lvl="0" indent="-228600" algn="r">
              <a:lnSpc>
                <a:spcPct val="60000"/>
              </a:lnSpc>
              <a:spcBef>
                <a:spcPts val="1000"/>
              </a:spcBef>
              <a:spcAft>
                <a:spcPts val="0"/>
              </a:spcAft>
              <a:buClr>
                <a:srgbClr val="7F7F7F"/>
              </a:buClr>
              <a:buSzPts val="2400"/>
              <a:buNone/>
              <a:defRPr sz="2400">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8"/>
        <p:cNvGrpSpPr/>
        <p:nvPr/>
      </p:nvGrpSpPr>
      <p:grpSpPr>
        <a:xfrm>
          <a:off x="0" y="0"/>
          <a:ext cx="0" cy="0"/>
          <a:chOff x="0" y="0"/>
          <a:chExt cx="0" cy="0"/>
        </a:xfrm>
      </p:grpSpPr>
      <p:sp>
        <p:nvSpPr>
          <p:cNvPr id="19" name="Google Shape;19;p6"/>
          <p:cNvSpPr/>
          <p:nvPr/>
        </p:nvSpPr>
        <p:spPr>
          <a:xfrm>
            <a:off x="0" y="6517159"/>
            <a:ext cx="12192000" cy="347316"/>
          </a:xfrm>
          <a:prstGeom prst="rect">
            <a:avLst/>
          </a:prstGeom>
          <a:solidFill>
            <a:srgbClr val="10AB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ltLang="ja-JP" sz="1800" b="0" i="0" u="none" strike="noStrike" cap="none" dirty="0">
              <a:solidFill>
                <a:schemeClr val="lt1"/>
              </a:solidFill>
              <a:latin typeface="Calibri"/>
              <a:ea typeface="Calibri"/>
              <a:cs typeface="Calibri"/>
              <a:sym typeface="Calibri"/>
            </a:endParaRPr>
          </a:p>
        </p:txBody>
      </p:sp>
      <p:sp>
        <p:nvSpPr>
          <p:cNvPr id="20" name="Google Shape;20;p6"/>
          <p:cNvSpPr txBox="1">
            <a:spLocks noGrp="1"/>
          </p:cNvSpPr>
          <p:nvPr>
            <p:ph type="title"/>
          </p:nvPr>
        </p:nvSpPr>
        <p:spPr>
          <a:xfrm>
            <a:off x="109536" y="1"/>
            <a:ext cx="10920413" cy="6215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Meiryo"/>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
          <p:cNvSpPr txBox="1">
            <a:spLocks noGrp="1"/>
          </p:cNvSpPr>
          <p:nvPr>
            <p:ph type="sldNum" idx="12"/>
          </p:nvPr>
        </p:nvSpPr>
        <p:spPr>
          <a:xfrm>
            <a:off x="11353801" y="10106"/>
            <a:ext cx="838200" cy="62150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0" i="0" u="none" strike="noStrike" cap="none">
                <a:solidFill>
                  <a:schemeClr val="dk1"/>
                </a:solidFill>
                <a:latin typeface="Meiryo"/>
                <a:ea typeface="Meiryo"/>
                <a:cs typeface="Meiryo"/>
                <a:sym typeface="Meiryo"/>
              </a:defRPr>
            </a:lvl1pPr>
            <a:lvl2pPr marL="0" lvl="1" indent="0" algn="r">
              <a:spcBef>
                <a:spcPts val="0"/>
              </a:spcBef>
              <a:buNone/>
              <a:defRPr sz="1800" b="0" i="0" u="none" strike="noStrike" cap="none">
                <a:solidFill>
                  <a:schemeClr val="dk1"/>
                </a:solidFill>
                <a:latin typeface="Meiryo"/>
                <a:ea typeface="Meiryo"/>
                <a:cs typeface="Meiryo"/>
                <a:sym typeface="Meiryo"/>
              </a:defRPr>
            </a:lvl2pPr>
            <a:lvl3pPr marL="0" lvl="2" indent="0" algn="r">
              <a:spcBef>
                <a:spcPts val="0"/>
              </a:spcBef>
              <a:buNone/>
              <a:defRPr sz="1800" b="0" i="0" u="none" strike="noStrike" cap="none">
                <a:solidFill>
                  <a:schemeClr val="dk1"/>
                </a:solidFill>
                <a:latin typeface="Meiryo"/>
                <a:ea typeface="Meiryo"/>
                <a:cs typeface="Meiryo"/>
                <a:sym typeface="Meiryo"/>
              </a:defRPr>
            </a:lvl3pPr>
            <a:lvl4pPr marL="0" lvl="3" indent="0" algn="r">
              <a:spcBef>
                <a:spcPts val="0"/>
              </a:spcBef>
              <a:buNone/>
              <a:defRPr sz="1800" b="0" i="0" u="none" strike="noStrike" cap="none">
                <a:solidFill>
                  <a:schemeClr val="dk1"/>
                </a:solidFill>
                <a:latin typeface="Meiryo"/>
                <a:ea typeface="Meiryo"/>
                <a:cs typeface="Meiryo"/>
                <a:sym typeface="Meiryo"/>
              </a:defRPr>
            </a:lvl4pPr>
            <a:lvl5pPr marL="0" lvl="4" indent="0" algn="r">
              <a:spcBef>
                <a:spcPts val="0"/>
              </a:spcBef>
              <a:buNone/>
              <a:defRPr sz="1800" b="0" i="0" u="none" strike="noStrike" cap="none">
                <a:solidFill>
                  <a:schemeClr val="dk1"/>
                </a:solidFill>
                <a:latin typeface="Meiryo"/>
                <a:ea typeface="Meiryo"/>
                <a:cs typeface="Meiryo"/>
                <a:sym typeface="Meiryo"/>
              </a:defRPr>
            </a:lvl5pPr>
            <a:lvl6pPr marL="0" lvl="5" indent="0" algn="r">
              <a:spcBef>
                <a:spcPts val="0"/>
              </a:spcBef>
              <a:buNone/>
              <a:defRPr sz="1800" b="0" i="0" u="none" strike="noStrike" cap="none">
                <a:solidFill>
                  <a:schemeClr val="dk1"/>
                </a:solidFill>
                <a:latin typeface="Meiryo"/>
                <a:ea typeface="Meiryo"/>
                <a:cs typeface="Meiryo"/>
                <a:sym typeface="Meiryo"/>
              </a:defRPr>
            </a:lvl6pPr>
            <a:lvl7pPr marL="0" lvl="6" indent="0" algn="r">
              <a:spcBef>
                <a:spcPts val="0"/>
              </a:spcBef>
              <a:buNone/>
              <a:defRPr sz="1800" b="0" i="0" u="none" strike="noStrike" cap="none">
                <a:solidFill>
                  <a:schemeClr val="dk1"/>
                </a:solidFill>
                <a:latin typeface="Meiryo"/>
                <a:ea typeface="Meiryo"/>
                <a:cs typeface="Meiryo"/>
                <a:sym typeface="Meiryo"/>
              </a:defRPr>
            </a:lvl7pPr>
            <a:lvl8pPr marL="0" lvl="7" indent="0" algn="r">
              <a:spcBef>
                <a:spcPts val="0"/>
              </a:spcBef>
              <a:buNone/>
              <a:defRPr sz="1800" b="0" i="0" u="none" strike="noStrike" cap="none">
                <a:solidFill>
                  <a:schemeClr val="dk1"/>
                </a:solidFill>
                <a:latin typeface="Meiryo"/>
                <a:ea typeface="Meiryo"/>
                <a:cs typeface="Meiryo"/>
                <a:sym typeface="Meiryo"/>
              </a:defRPr>
            </a:lvl8pPr>
            <a:lvl9pPr marL="0" lvl="8" indent="0" algn="r">
              <a:spcBef>
                <a:spcPts val="0"/>
              </a:spcBef>
              <a:buNone/>
              <a:defRPr sz="1800" b="0" i="0" u="none" strike="noStrike" cap="none">
                <a:solidFill>
                  <a:schemeClr val="dk1"/>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ja-JP"/>
              <a:t>‹#›</a:t>
            </a:fld>
            <a:endParaRPr/>
          </a:p>
        </p:txBody>
      </p:sp>
      <p:cxnSp>
        <p:nvCxnSpPr>
          <p:cNvPr id="22" name="Google Shape;22;p6"/>
          <p:cNvCxnSpPr/>
          <p:nvPr/>
        </p:nvCxnSpPr>
        <p:spPr>
          <a:xfrm rot="10800000" flipH="1">
            <a:off x="0" y="570125"/>
            <a:ext cx="12192000" cy="2380"/>
          </a:xfrm>
          <a:prstGeom prst="straightConnector1">
            <a:avLst/>
          </a:prstGeom>
          <a:noFill/>
          <a:ln w="28575" cap="flat" cmpd="sng">
            <a:solidFill>
              <a:srgbClr val="10ABB0"/>
            </a:solidFill>
            <a:prstDash val="solid"/>
            <a:round/>
            <a:headEnd type="none" w="sm" len="sm"/>
            <a:tailEnd type="none" w="sm" len="sm"/>
          </a:ln>
        </p:spPr>
      </p:cxnSp>
      <p:pic>
        <p:nvPicPr>
          <p:cNvPr id="23" name="Google Shape;23;p6" descr="挿絵 が含まれている画像&#10;&#10;AI によって生成されたコンテンツは間違っている可能性があります。"/>
          <p:cNvPicPr preferRelativeResize="0"/>
          <p:nvPr/>
        </p:nvPicPr>
        <p:blipFill rotWithShape="1">
          <a:blip r:embed="rId2">
            <a:alphaModFix/>
          </a:blip>
          <a:srcRect/>
          <a:stretch/>
        </p:blipFill>
        <p:spPr>
          <a:xfrm>
            <a:off x="109536" y="6578231"/>
            <a:ext cx="1419227" cy="212221"/>
          </a:xfrm>
          <a:prstGeom prst="rect">
            <a:avLst/>
          </a:prstGeom>
          <a:noFill/>
          <a:ln>
            <a:noFill/>
          </a:ln>
        </p:spPr>
      </p:pic>
      <p:sp>
        <p:nvSpPr>
          <p:cNvPr id="25" name="Google Shape;25;p6"/>
          <p:cNvSpPr txBox="1">
            <a:spLocks noGrp="1"/>
          </p:cNvSpPr>
          <p:nvPr>
            <p:ph type="body" idx="1"/>
          </p:nvPr>
        </p:nvSpPr>
        <p:spPr>
          <a:xfrm>
            <a:off x="407669" y="833900"/>
            <a:ext cx="11376660" cy="5597434"/>
          </a:xfrm>
          <a:prstGeom prst="rect">
            <a:avLst/>
          </a:prstGeom>
          <a:noFill/>
          <a:ln>
            <a:noFill/>
          </a:ln>
        </p:spPr>
        <p:txBody>
          <a:bodyPr spcFirstLastPara="1" wrap="square" lIns="91425" tIns="91425" rIns="91425" bIns="91425" anchor="t" anchorCtr="0">
            <a:normAutofit/>
          </a:bodyPr>
          <a:lstStyle>
            <a:lvl1pPr marL="457200" lvl="0" indent="-340360" algn="l">
              <a:lnSpc>
                <a:spcPct val="120000"/>
              </a:lnSpc>
              <a:spcBef>
                <a:spcPts val="0"/>
              </a:spcBef>
              <a:spcAft>
                <a:spcPts val="0"/>
              </a:spcAft>
              <a:buClr>
                <a:srgbClr val="10ABB0"/>
              </a:buClr>
              <a:buSzPts val="1760"/>
              <a:buFont typeface="Noto Sans Symbols"/>
              <a:buChar char="■"/>
              <a:defRPr sz="2200" b="1">
                <a:solidFill>
                  <a:schemeClr val="dk1"/>
                </a:solidFill>
              </a:defRPr>
            </a:lvl1pPr>
            <a:lvl2pPr marL="914400" lvl="1" indent="-349250" algn="l">
              <a:lnSpc>
                <a:spcPct val="120000"/>
              </a:lnSpc>
              <a:spcBef>
                <a:spcPts val="0"/>
              </a:spcBef>
              <a:spcAft>
                <a:spcPts val="0"/>
              </a:spcAft>
              <a:buClr>
                <a:srgbClr val="10ABB0"/>
              </a:buClr>
              <a:buSzPts val="1900"/>
              <a:buFont typeface="Noto Sans JP"/>
              <a:buChar char="‒"/>
              <a:defRPr sz="1900">
                <a:solidFill>
                  <a:schemeClr val="dk1"/>
                </a:solidFill>
              </a:defRPr>
            </a:lvl2pPr>
            <a:lvl3pPr marL="1371600" lvl="2" indent="-342900" algn="l">
              <a:lnSpc>
                <a:spcPct val="120000"/>
              </a:lnSpc>
              <a:spcBef>
                <a:spcPts val="0"/>
              </a:spcBef>
              <a:spcAft>
                <a:spcPts val="0"/>
              </a:spcAft>
              <a:buClr>
                <a:srgbClr val="10ABB0"/>
              </a:buClr>
              <a:buSzPts val="1800"/>
              <a:buFont typeface="Noto Sans JP"/>
              <a:buChar char="‒"/>
              <a:defRPr sz="1800">
                <a:solidFill>
                  <a:schemeClr val="dk1"/>
                </a:solidFill>
              </a:defRPr>
            </a:lvl3pPr>
            <a:lvl4pPr marL="1828800" lvl="3" indent="-304800" algn="l">
              <a:lnSpc>
                <a:spcPct val="90000"/>
              </a:lnSpc>
              <a:spcBef>
                <a:spcPts val="0"/>
              </a:spcBef>
              <a:spcAft>
                <a:spcPts val="0"/>
              </a:spcAft>
              <a:buClr>
                <a:schemeClr val="dk1"/>
              </a:buClr>
              <a:buSzPts val="1200"/>
              <a:buChar char="●"/>
              <a:defRPr sz="1200">
                <a:solidFill>
                  <a:schemeClr val="dk1"/>
                </a:solidFill>
              </a:defRPr>
            </a:lvl4pPr>
            <a:lvl5pPr marL="2286000" lvl="4" indent="-304800" algn="l">
              <a:lnSpc>
                <a:spcPct val="90000"/>
              </a:lnSpc>
              <a:spcBef>
                <a:spcPts val="0"/>
              </a:spcBef>
              <a:spcAft>
                <a:spcPts val="0"/>
              </a:spcAft>
              <a:buClr>
                <a:schemeClr val="dk1"/>
              </a:buClr>
              <a:buSzPts val="1200"/>
              <a:buChar char="○"/>
              <a:defRPr sz="1200">
                <a:solidFill>
                  <a:schemeClr val="dk1"/>
                </a:solidFill>
              </a:defRPr>
            </a:lvl5pPr>
            <a:lvl6pPr marL="2743200" lvl="5" indent="-304800" algn="l">
              <a:lnSpc>
                <a:spcPct val="90000"/>
              </a:lnSpc>
              <a:spcBef>
                <a:spcPts val="0"/>
              </a:spcBef>
              <a:spcAft>
                <a:spcPts val="0"/>
              </a:spcAft>
              <a:buClr>
                <a:schemeClr val="dk1"/>
              </a:buClr>
              <a:buSzPts val="1200"/>
              <a:buChar char="■"/>
              <a:defRPr sz="1200">
                <a:solidFill>
                  <a:schemeClr val="dk1"/>
                </a:solidFill>
              </a:defRPr>
            </a:lvl6pPr>
            <a:lvl7pPr marL="3200400" lvl="6" indent="-304800" algn="l">
              <a:lnSpc>
                <a:spcPct val="90000"/>
              </a:lnSpc>
              <a:spcBef>
                <a:spcPts val="0"/>
              </a:spcBef>
              <a:spcAft>
                <a:spcPts val="0"/>
              </a:spcAft>
              <a:buClr>
                <a:schemeClr val="dk1"/>
              </a:buClr>
              <a:buSzPts val="1200"/>
              <a:buChar char="●"/>
              <a:defRPr sz="1200">
                <a:solidFill>
                  <a:schemeClr val="dk1"/>
                </a:solidFill>
              </a:defRPr>
            </a:lvl7pPr>
            <a:lvl8pPr marL="3657600" lvl="7" indent="-304800" algn="l">
              <a:lnSpc>
                <a:spcPct val="90000"/>
              </a:lnSpc>
              <a:spcBef>
                <a:spcPts val="0"/>
              </a:spcBef>
              <a:spcAft>
                <a:spcPts val="0"/>
              </a:spcAft>
              <a:buClr>
                <a:schemeClr val="dk1"/>
              </a:buClr>
              <a:buSzPts val="1200"/>
              <a:buFont typeface="Noto Sans JP"/>
              <a:buChar char="○"/>
              <a:defRPr sz="1200">
                <a:solidFill>
                  <a:schemeClr val="dk1"/>
                </a:solidFill>
                <a:latin typeface="Noto Sans JP"/>
                <a:ea typeface="Noto Sans JP"/>
                <a:cs typeface="Noto Sans JP"/>
                <a:sym typeface="Noto Sans JP"/>
              </a:defRPr>
            </a:lvl8pPr>
            <a:lvl9pPr marL="4114800" lvl="8" indent="-304800" algn="l">
              <a:lnSpc>
                <a:spcPct val="90000"/>
              </a:lnSpc>
              <a:spcBef>
                <a:spcPts val="0"/>
              </a:spcBef>
              <a:spcAft>
                <a:spcPts val="0"/>
              </a:spcAft>
              <a:buClr>
                <a:schemeClr val="dk1"/>
              </a:buClr>
              <a:buSzPts val="1200"/>
              <a:buChar char="■"/>
              <a:defRPr sz="1200">
                <a:solidFill>
                  <a:schemeClr val="dk1"/>
                </a:solidFill>
              </a:defRPr>
            </a:lvl9pPr>
          </a:lstStyle>
          <a:p>
            <a:endParaRPr dirty="0"/>
          </a:p>
        </p:txBody>
      </p:sp>
      <p:sp>
        <p:nvSpPr>
          <p:cNvPr id="26" name="Google Shape;26;p6"/>
          <p:cNvSpPr txBox="1"/>
          <p:nvPr/>
        </p:nvSpPr>
        <p:spPr>
          <a:xfrm>
            <a:off x="10660748" y="6552368"/>
            <a:ext cx="152876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dirty="0">
                <a:solidFill>
                  <a:schemeClr val="lt1"/>
                </a:solidFill>
                <a:latin typeface="Calibri"/>
                <a:ea typeface="Calibri"/>
                <a:cs typeface="Calibri"/>
                <a:sym typeface="Calibri"/>
              </a:rPr>
              <a:t>2025/</a:t>
            </a:r>
            <a:r>
              <a:rPr lang="en-US" altLang="ja-JP" sz="1600" b="0" i="0" u="none" strike="noStrike" cap="none" dirty="0">
                <a:solidFill>
                  <a:schemeClr val="lt1"/>
                </a:solidFill>
                <a:latin typeface="Calibri"/>
                <a:ea typeface="Calibri"/>
                <a:cs typeface="Calibri"/>
                <a:sym typeface="Calibri"/>
              </a:rPr>
              <a:t>11</a:t>
            </a:r>
            <a:r>
              <a:rPr lang="ja-JP" sz="1600" b="0" i="0" u="none" strike="noStrike" cap="none" dirty="0">
                <a:solidFill>
                  <a:schemeClr val="lt1"/>
                </a:solidFill>
                <a:latin typeface="Calibri"/>
                <a:ea typeface="Calibri"/>
                <a:cs typeface="Calibri"/>
                <a:sym typeface="Calibri"/>
              </a:rPr>
              <a:t>/</a:t>
            </a:r>
            <a:r>
              <a:rPr lang="en-US" altLang="ja-JP" sz="1600" b="0" i="0" u="none" strike="noStrike" cap="none" dirty="0">
                <a:solidFill>
                  <a:schemeClr val="lt1"/>
                </a:solidFill>
                <a:latin typeface="Calibri"/>
                <a:ea typeface="Calibri"/>
                <a:cs typeface="Calibri"/>
                <a:sym typeface="Calibri"/>
              </a:rPr>
              <a:t>14</a:t>
            </a:r>
            <a:endParaRPr sz="1600" b="0" i="0" u="none" strike="noStrike" cap="none" dirty="0">
              <a:solidFill>
                <a:schemeClr val="lt1"/>
              </a:solidFill>
              <a:latin typeface="Calibri"/>
              <a:ea typeface="Calibri"/>
              <a:cs typeface="Calibri"/>
              <a:sym typeface="Calibri"/>
            </a:endParaRPr>
          </a:p>
        </p:txBody>
      </p:sp>
      <p:sp>
        <p:nvSpPr>
          <p:cNvPr id="2" name="Google Shape;31;p7">
            <a:extLst>
              <a:ext uri="{FF2B5EF4-FFF2-40B4-BE49-F238E27FC236}">
                <a16:creationId xmlns:a16="http://schemas.microsoft.com/office/drawing/2014/main" id="{9E8E9F08-C837-99BF-699F-5E58A07E229D}"/>
              </a:ext>
            </a:extLst>
          </p:cNvPr>
          <p:cNvSpPr txBox="1"/>
          <p:nvPr userDrawn="1"/>
        </p:nvSpPr>
        <p:spPr>
          <a:xfrm>
            <a:off x="2234647" y="6555442"/>
            <a:ext cx="77227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ja-JP" sz="1600" b="0" i="0" u="none" strike="noStrike" cap="none" dirty="0">
                <a:solidFill>
                  <a:schemeClr val="lt1"/>
                </a:solidFill>
                <a:latin typeface="Calibri"/>
                <a:ea typeface="Calibri"/>
                <a:cs typeface="Calibri"/>
                <a:sym typeface="Calibri"/>
              </a:rPr>
              <a:t>A Survey on Spiking Neural Network for Drone Flight Control</a:t>
            </a:r>
            <a:endParaRPr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p:cSld name="セクション見出し">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Meiry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p:nvPr/>
        </p:nvSpPr>
        <p:spPr>
          <a:xfrm>
            <a:off x="0" y="6517159"/>
            <a:ext cx="12192000" cy="347316"/>
          </a:xfrm>
          <a:prstGeom prst="rect">
            <a:avLst/>
          </a:prstGeom>
          <a:solidFill>
            <a:srgbClr val="10AB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7" descr="挿絵 が含まれている画像&#10;&#10;AI によって生成されたコンテンツは間違っている可能性があります。"/>
          <p:cNvPicPr preferRelativeResize="0"/>
          <p:nvPr/>
        </p:nvPicPr>
        <p:blipFill rotWithShape="1">
          <a:blip r:embed="rId2">
            <a:alphaModFix/>
          </a:blip>
          <a:srcRect/>
          <a:stretch/>
        </p:blipFill>
        <p:spPr>
          <a:xfrm>
            <a:off x="109536" y="6578231"/>
            <a:ext cx="1419227" cy="212221"/>
          </a:xfrm>
          <a:prstGeom prst="rect">
            <a:avLst/>
          </a:prstGeom>
          <a:noFill/>
          <a:ln>
            <a:noFill/>
          </a:ln>
        </p:spPr>
      </p:pic>
      <p:sp>
        <p:nvSpPr>
          <p:cNvPr id="31" name="Google Shape;31;p7"/>
          <p:cNvSpPr txBox="1"/>
          <p:nvPr/>
        </p:nvSpPr>
        <p:spPr>
          <a:xfrm>
            <a:off x="2234647" y="6555442"/>
            <a:ext cx="77227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dirty="0">
                <a:solidFill>
                  <a:schemeClr val="lt1"/>
                </a:solidFill>
                <a:latin typeface="Calibri"/>
                <a:ea typeface="Calibri"/>
                <a:cs typeface="Calibri"/>
                <a:sym typeface="Calibri"/>
              </a:rPr>
              <a:t>複数UAVを用いた分散協調制御による未知環境の自律的探査手法の検討</a:t>
            </a:r>
            <a:endParaRPr dirty="0"/>
          </a:p>
        </p:txBody>
      </p:sp>
      <p:sp>
        <p:nvSpPr>
          <p:cNvPr id="32" name="Google Shape;32;p7"/>
          <p:cNvSpPr txBox="1"/>
          <p:nvPr/>
        </p:nvSpPr>
        <p:spPr>
          <a:xfrm>
            <a:off x="10660748" y="6552368"/>
            <a:ext cx="152876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a:solidFill>
                  <a:schemeClr val="lt1"/>
                </a:solidFill>
                <a:latin typeface="Calibri"/>
                <a:ea typeface="Calibri"/>
                <a:cs typeface="Calibri"/>
                <a:sym typeface="Calibri"/>
              </a:rPr>
              <a:t>2025/03/28</a:t>
            </a:r>
            <a:endParaRPr sz="16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3EA7D1AA-D60C-1FBF-F2D4-136F54E30678}"/>
              </a:ext>
            </a:extLst>
          </p:cNvPr>
          <p:cNvSpPr/>
          <p:nvPr userDrawn="1"/>
        </p:nvSpPr>
        <p:spPr>
          <a:xfrm>
            <a:off x="0" y="6517159"/>
            <a:ext cx="12192000" cy="347316"/>
          </a:xfrm>
          <a:prstGeom prst="rect">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48875E-2521-CC2F-1EFD-461720FA69EA}"/>
              </a:ext>
            </a:extLst>
          </p:cNvPr>
          <p:cNvSpPr>
            <a:spLocks noGrp="1"/>
          </p:cNvSpPr>
          <p:nvPr>
            <p:ph type="title"/>
          </p:nvPr>
        </p:nvSpPr>
        <p:spPr>
          <a:xfrm>
            <a:off x="109536" y="1"/>
            <a:ext cx="10920413" cy="621508"/>
          </a:xfrm>
        </p:spPr>
        <p:txBody>
          <a:bodyPr anchor="b">
            <a:normAutofit/>
          </a:bodyPr>
          <a:lstStyle>
            <a:lvl1pPr>
              <a:defRPr sz="2800" b="1"/>
            </a:lvl1pPr>
          </a:lstStyle>
          <a:p>
            <a:r>
              <a:rPr lang="ja-JP" altLang="en-US"/>
              <a:t>マスター タイトルの書式設定</a:t>
            </a:r>
            <a:endParaRPr lang="en-US" dirty="0"/>
          </a:p>
        </p:txBody>
      </p:sp>
      <p:sp>
        <p:nvSpPr>
          <p:cNvPr id="6" name="スライド番号プレースホルダー 5">
            <a:extLst>
              <a:ext uri="{FF2B5EF4-FFF2-40B4-BE49-F238E27FC236}">
                <a16:creationId xmlns:a16="http://schemas.microsoft.com/office/drawing/2014/main" id="{5A536BA1-86E6-634F-D66D-772464EDBC58}"/>
              </a:ext>
            </a:extLst>
          </p:cNvPr>
          <p:cNvSpPr>
            <a:spLocks noGrp="1"/>
          </p:cNvSpPr>
          <p:nvPr>
            <p:ph type="sldNum" sz="quarter" idx="12"/>
          </p:nvPr>
        </p:nvSpPr>
        <p:spPr>
          <a:xfrm>
            <a:off x="11353801" y="10106"/>
            <a:ext cx="838200" cy="621506"/>
          </a:xfrm>
          <a:prstGeom prst="rect">
            <a:avLst/>
          </a:prstGeom>
        </p:spPr>
        <p:txBody>
          <a:bodyPr/>
          <a:lstStyle>
            <a:lvl1pPr>
              <a:defRPr sz="1800">
                <a:solidFill>
                  <a:schemeClr val="tx1"/>
                </a:solidFill>
              </a:defRPr>
            </a:lvl1pPr>
          </a:lstStyle>
          <a:p>
            <a:fld id="{C05E594E-FFD8-184E-BE06-46A3E7781390}" type="slidenum">
              <a:rPr lang="en-US" smtClean="0"/>
              <a:pPr/>
              <a:t>‹#›</a:t>
            </a:fld>
            <a:endParaRPr lang="en-US" dirty="0"/>
          </a:p>
        </p:txBody>
      </p:sp>
      <p:cxnSp>
        <p:nvCxnSpPr>
          <p:cNvPr id="7" name="Google Shape;31;p6">
            <a:extLst>
              <a:ext uri="{FF2B5EF4-FFF2-40B4-BE49-F238E27FC236}">
                <a16:creationId xmlns:a16="http://schemas.microsoft.com/office/drawing/2014/main" id="{82DD90EA-8209-42E9-73AF-61E05DD2A886}"/>
              </a:ext>
            </a:extLst>
          </p:cNvPr>
          <p:cNvCxnSpPr>
            <a:cxnSpLocks/>
          </p:cNvCxnSpPr>
          <p:nvPr userDrawn="1"/>
        </p:nvCxnSpPr>
        <p:spPr>
          <a:xfrm flipV="1">
            <a:off x="0" y="570125"/>
            <a:ext cx="12192000" cy="2380"/>
          </a:xfrm>
          <a:prstGeom prst="straightConnector1">
            <a:avLst/>
          </a:prstGeom>
          <a:noFill/>
          <a:ln w="28575" cap="flat" cmpd="sng">
            <a:solidFill>
              <a:srgbClr val="10ABB0"/>
            </a:solidFill>
            <a:prstDash val="solid"/>
            <a:round/>
            <a:headEnd type="none" w="med" len="med"/>
            <a:tailEnd type="none" w="med" len="med"/>
          </a:ln>
        </p:spPr>
      </p:cxnSp>
      <p:pic>
        <p:nvPicPr>
          <p:cNvPr id="14" name="図 13" descr="挿絵 が含まれている画像&#10;&#10;AI によって生成されたコンテンツは間違っている可能性があります。">
            <a:extLst>
              <a:ext uri="{FF2B5EF4-FFF2-40B4-BE49-F238E27FC236}">
                <a16:creationId xmlns:a16="http://schemas.microsoft.com/office/drawing/2014/main" id="{F712D5B8-86BF-61E5-53CC-9428DBEBA00E}"/>
              </a:ext>
            </a:extLst>
          </p:cNvPr>
          <p:cNvPicPr>
            <a:picLocks noChangeAspect="1"/>
          </p:cNvPicPr>
          <p:nvPr userDrawn="1"/>
        </p:nvPicPr>
        <p:blipFill>
          <a:blip r:embed="rId2"/>
          <a:stretch>
            <a:fillRect/>
          </a:stretch>
        </p:blipFill>
        <p:spPr>
          <a:xfrm>
            <a:off x="109536" y="6578231"/>
            <a:ext cx="1419227" cy="212221"/>
          </a:xfrm>
          <a:prstGeom prst="rect">
            <a:avLst/>
          </a:prstGeom>
        </p:spPr>
      </p:pic>
      <p:sp>
        <p:nvSpPr>
          <p:cNvPr id="16" name="テキスト ボックス 15">
            <a:extLst>
              <a:ext uri="{FF2B5EF4-FFF2-40B4-BE49-F238E27FC236}">
                <a16:creationId xmlns:a16="http://schemas.microsoft.com/office/drawing/2014/main" id="{9D7C87EE-FBB4-DDC5-8A3C-2D7C46104A5F}"/>
              </a:ext>
            </a:extLst>
          </p:cNvPr>
          <p:cNvSpPr txBox="1"/>
          <p:nvPr userDrawn="1"/>
        </p:nvSpPr>
        <p:spPr>
          <a:xfrm>
            <a:off x="2234647" y="6555442"/>
            <a:ext cx="7722703" cy="338554"/>
          </a:xfrm>
          <a:prstGeom prst="rect">
            <a:avLst/>
          </a:prstGeom>
          <a:noFill/>
        </p:spPr>
        <p:txBody>
          <a:bodyPr wrap="square" rtlCol="0">
            <a:spAutoFit/>
          </a:bodyPr>
          <a:lstStyle/>
          <a:p>
            <a:pPr algn="ctr"/>
            <a:r>
              <a:rPr kumimoji="1" lang="ja-JP" altLang="en-US" sz="1600">
                <a:solidFill>
                  <a:schemeClr val="bg1"/>
                </a:solidFill>
                <a:latin typeface="+mn-ea"/>
                <a:ea typeface="+mn-ea"/>
              </a:rPr>
              <a:t>福田研</a:t>
            </a:r>
            <a:r>
              <a:rPr kumimoji="1" lang="en-US" altLang="ja-JP" sz="1600">
                <a:solidFill>
                  <a:schemeClr val="bg1"/>
                </a:solidFill>
                <a:latin typeface="+mn-ea"/>
                <a:ea typeface="+mn-ea"/>
              </a:rPr>
              <a:t>MTG FY2025</a:t>
            </a:r>
            <a:endParaRPr kumimoji="1" lang="ja-JP" altLang="en-US" sz="1600">
              <a:solidFill>
                <a:schemeClr val="bg1"/>
              </a:solidFill>
              <a:latin typeface="+mn-ea"/>
              <a:ea typeface="+mn-ea"/>
            </a:endParaRPr>
          </a:p>
        </p:txBody>
      </p:sp>
      <p:sp>
        <p:nvSpPr>
          <p:cNvPr id="18" name="Google Shape;34;p7">
            <a:extLst>
              <a:ext uri="{FF2B5EF4-FFF2-40B4-BE49-F238E27FC236}">
                <a16:creationId xmlns:a16="http://schemas.microsoft.com/office/drawing/2014/main" id="{9A88F16D-4CB5-85B3-3198-767FA827C460}"/>
              </a:ext>
            </a:extLst>
          </p:cNvPr>
          <p:cNvSpPr txBox="1">
            <a:spLocks noGrp="1"/>
          </p:cNvSpPr>
          <p:nvPr>
            <p:ph type="body" idx="13" hasCustomPrompt="1"/>
          </p:nvPr>
        </p:nvSpPr>
        <p:spPr>
          <a:xfrm>
            <a:off x="407669" y="833900"/>
            <a:ext cx="11376660" cy="5597434"/>
          </a:xfrm>
          <a:prstGeom prst="rect">
            <a:avLst/>
          </a:prstGeom>
        </p:spPr>
        <p:txBody>
          <a:bodyPr spcFirstLastPara="1" wrap="square" lIns="91425" tIns="91425" rIns="91425" bIns="91425" anchor="t" anchorCtr="0">
            <a:noAutofit/>
          </a:bodyPr>
          <a:lstStyle>
            <a:lvl1pPr marL="457200" lvl="0" indent="-304800">
              <a:lnSpc>
                <a:spcPct val="120000"/>
              </a:lnSpc>
              <a:spcBef>
                <a:spcPts val="0"/>
              </a:spcBef>
              <a:spcAft>
                <a:spcPts val="0"/>
              </a:spcAft>
              <a:buClr>
                <a:srgbClr val="10ABB0"/>
              </a:buClr>
              <a:buSzPct val="80000"/>
              <a:buFont typeface="Wingdings" panose="05000000000000000000" pitchFamily="2" charset="2"/>
              <a:buChar char="n"/>
              <a:defRPr sz="2000" b="1">
                <a:solidFill>
                  <a:schemeClr val="dk1"/>
                </a:solidFill>
              </a:defRPr>
            </a:lvl1pPr>
            <a:lvl2pPr marL="914400" lvl="1" indent="-304800">
              <a:lnSpc>
                <a:spcPct val="120000"/>
              </a:lnSpc>
              <a:spcBef>
                <a:spcPts val="0"/>
              </a:spcBef>
              <a:spcAft>
                <a:spcPts val="0"/>
              </a:spcAft>
              <a:buClr>
                <a:srgbClr val="10ABB0"/>
              </a:buClr>
              <a:buSzPct val="100000"/>
              <a:buFont typeface="Noto Sans JP" panose="020B0200000000000000" pitchFamily="50" charset="-128"/>
              <a:buChar char="‒"/>
              <a:defRPr sz="1800">
                <a:solidFill>
                  <a:schemeClr val="dk1"/>
                </a:solidFill>
              </a:defRPr>
            </a:lvl2pPr>
            <a:lvl3pPr marL="1371600" lvl="2" indent="-304800">
              <a:lnSpc>
                <a:spcPct val="120000"/>
              </a:lnSpc>
              <a:spcBef>
                <a:spcPts val="0"/>
              </a:spcBef>
              <a:spcAft>
                <a:spcPts val="0"/>
              </a:spcAft>
              <a:buClr>
                <a:srgbClr val="10ABB0"/>
              </a:buClr>
              <a:buSzPct val="100000"/>
              <a:buFont typeface="Noto Sans JP" panose="020B0200000000000000" pitchFamily="50" charset="-128"/>
              <a:buChar char="‒"/>
              <a:defRPr sz="1600">
                <a:solidFill>
                  <a:schemeClr val="dk1"/>
                </a:solidFill>
              </a:defRPr>
            </a:lvl3pPr>
            <a:lvl4pPr marL="1828800" lvl="3" indent="-304800">
              <a:spcBef>
                <a:spcPts val="0"/>
              </a:spcBef>
              <a:spcAft>
                <a:spcPts val="0"/>
              </a:spcAft>
              <a:buClr>
                <a:schemeClr val="dk1"/>
              </a:buClr>
              <a:buSzPts val="1200"/>
              <a:buChar char="●"/>
              <a:defRPr sz="1200">
                <a:solidFill>
                  <a:schemeClr val="dk1"/>
                </a:solidFill>
              </a:defRPr>
            </a:lvl4pPr>
            <a:lvl5pPr marL="2286000" lvl="4" indent="-304800">
              <a:spcBef>
                <a:spcPts val="0"/>
              </a:spcBef>
              <a:spcAft>
                <a:spcPts val="0"/>
              </a:spcAft>
              <a:buClr>
                <a:schemeClr val="dk1"/>
              </a:buClr>
              <a:buSzPts val="1200"/>
              <a:buChar char="○"/>
              <a:defRPr sz="1200">
                <a:solidFill>
                  <a:schemeClr val="dk1"/>
                </a:solidFill>
              </a:defRPr>
            </a:lvl5pPr>
            <a:lvl6pPr marL="2743200" lvl="5" indent="-304800">
              <a:spcBef>
                <a:spcPts val="0"/>
              </a:spcBef>
              <a:spcAft>
                <a:spcPts val="0"/>
              </a:spcAft>
              <a:buClr>
                <a:schemeClr val="dk1"/>
              </a:buClr>
              <a:buSzPts val="1200"/>
              <a:buChar char="■"/>
              <a:defRPr sz="1200">
                <a:solidFill>
                  <a:schemeClr val="dk1"/>
                </a:solidFill>
              </a:defRPr>
            </a:lvl6pPr>
            <a:lvl7pPr marL="3200400" lvl="6" indent="-304800">
              <a:spcBef>
                <a:spcPts val="0"/>
              </a:spcBef>
              <a:spcAft>
                <a:spcPts val="0"/>
              </a:spcAft>
              <a:buClr>
                <a:schemeClr val="dk1"/>
              </a:buClr>
              <a:buSzPts val="1200"/>
              <a:buChar char="●"/>
              <a:defRPr sz="1200">
                <a:solidFill>
                  <a:schemeClr val="dk1"/>
                </a:solidFill>
              </a:defRPr>
            </a:lvl7pPr>
            <a:lvl8pPr marL="3657600" lvl="7" indent="-304800">
              <a:spcBef>
                <a:spcPts val="0"/>
              </a:spcBef>
              <a:spcAft>
                <a:spcPts val="0"/>
              </a:spcAft>
              <a:buClr>
                <a:schemeClr val="dk1"/>
              </a:buClr>
              <a:buSzPts val="1200"/>
              <a:buFont typeface="Noto Sans JP"/>
              <a:buChar char="○"/>
              <a:defRPr sz="1200">
                <a:solidFill>
                  <a:schemeClr val="dk1"/>
                </a:solidFill>
                <a:latin typeface="Noto Sans JP"/>
                <a:ea typeface="Noto Sans JP"/>
                <a:cs typeface="Noto Sans JP"/>
                <a:sym typeface="Noto Sans JP"/>
              </a:defRPr>
            </a:lvl8pPr>
            <a:lvl9pPr marL="4114800" lvl="8" indent="-304800">
              <a:spcBef>
                <a:spcPts val="0"/>
              </a:spcBef>
              <a:spcAft>
                <a:spcPts val="0"/>
              </a:spcAft>
              <a:buClr>
                <a:schemeClr val="dk1"/>
              </a:buClr>
              <a:buSzPts val="1200"/>
              <a:buChar char="■"/>
              <a:defRPr sz="1200">
                <a:solidFill>
                  <a:schemeClr val="dk1"/>
                </a:solidFill>
              </a:defRPr>
            </a:lvl9pPr>
          </a:lstStyle>
          <a:p>
            <a:r>
              <a:rPr lang="en-US" noProof="0" dirty="0"/>
              <a:t>H1</a:t>
            </a:r>
          </a:p>
          <a:p>
            <a:pPr lvl="1"/>
            <a:r>
              <a:rPr lang="en-US" noProof="0" dirty="0"/>
              <a:t>H2</a:t>
            </a:r>
          </a:p>
          <a:p>
            <a:pPr lvl="2"/>
            <a:r>
              <a:rPr lang="en-US" noProof="0" dirty="0"/>
              <a:t>H3</a:t>
            </a:r>
          </a:p>
        </p:txBody>
      </p:sp>
    </p:spTree>
    <p:extLst>
      <p:ext uri="{BB962C8B-B14F-4D97-AF65-F5344CB8AC3E}">
        <p14:creationId xmlns:p14="http://schemas.microsoft.com/office/powerpoint/2010/main" val="10990828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eiryo"/>
              <a:buNone/>
              <a:defRPr sz="4400" b="0" i="0" u="none" strike="noStrike" cap="none">
                <a:solidFill>
                  <a:schemeClr val="dk1"/>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eiryo"/>
                <a:ea typeface="Meiryo"/>
                <a:cs typeface="Meiryo"/>
                <a:sym typeface="Meiry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eiryo"/>
                <a:ea typeface="Meiryo"/>
                <a:cs typeface="Meiryo"/>
                <a:sym typeface="Meiry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eiryo"/>
                <a:ea typeface="Meiryo"/>
                <a:cs typeface="Meiryo"/>
                <a:sym typeface="Meiry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sldNum" idx="12"/>
          </p:nvPr>
        </p:nvSpPr>
        <p:spPr>
          <a:xfrm>
            <a:off x="8610600" y="635635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Meiryo"/>
                <a:ea typeface="Meiryo"/>
                <a:cs typeface="Meiryo"/>
                <a:sym typeface="Meiryo"/>
              </a:defRPr>
            </a:lvl1pPr>
            <a:lvl2pPr marL="0" marR="0" lvl="1" indent="0" algn="r" rtl="0">
              <a:spcBef>
                <a:spcPts val="0"/>
              </a:spcBef>
              <a:buNone/>
              <a:defRPr sz="1200" b="0" i="0" u="none" strike="noStrike" cap="none">
                <a:solidFill>
                  <a:schemeClr val="dk1"/>
                </a:solidFill>
                <a:latin typeface="Meiryo"/>
                <a:ea typeface="Meiryo"/>
                <a:cs typeface="Meiryo"/>
                <a:sym typeface="Meiryo"/>
              </a:defRPr>
            </a:lvl2pPr>
            <a:lvl3pPr marL="0" marR="0" lvl="2" indent="0" algn="r" rtl="0">
              <a:spcBef>
                <a:spcPts val="0"/>
              </a:spcBef>
              <a:buNone/>
              <a:defRPr sz="1200" b="0" i="0" u="none" strike="noStrike" cap="none">
                <a:solidFill>
                  <a:schemeClr val="dk1"/>
                </a:solidFill>
                <a:latin typeface="Meiryo"/>
                <a:ea typeface="Meiryo"/>
                <a:cs typeface="Meiryo"/>
                <a:sym typeface="Meiryo"/>
              </a:defRPr>
            </a:lvl3pPr>
            <a:lvl4pPr marL="0" marR="0" lvl="3" indent="0" algn="r" rtl="0">
              <a:spcBef>
                <a:spcPts val="0"/>
              </a:spcBef>
              <a:buNone/>
              <a:defRPr sz="1200" b="0" i="0" u="none" strike="noStrike" cap="none">
                <a:solidFill>
                  <a:schemeClr val="dk1"/>
                </a:solidFill>
                <a:latin typeface="Meiryo"/>
                <a:ea typeface="Meiryo"/>
                <a:cs typeface="Meiryo"/>
                <a:sym typeface="Meiryo"/>
              </a:defRPr>
            </a:lvl4pPr>
            <a:lvl5pPr marL="0" marR="0" lvl="4" indent="0" algn="r" rtl="0">
              <a:spcBef>
                <a:spcPts val="0"/>
              </a:spcBef>
              <a:buNone/>
              <a:defRPr sz="1200" b="0" i="0" u="none" strike="noStrike" cap="none">
                <a:solidFill>
                  <a:schemeClr val="dk1"/>
                </a:solidFill>
                <a:latin typeface="Meiryo"/>
                <a:ea typeface="Meiryo"/>
                <a:cs typeface="Meiryo"/>
                <a:sym typeface="Meiryo"/>
              </a:defRPr>
            </a:lvl5pPr>
            <a:lvl6pPr marL="0" marR="0" lvl="5" indent="0" algn="r" rtl="0">
              <a:spcBef>
                <a:spcPts val="0"/>
              </a:spcBef>
              <a:buNone/>
              <a:defRPr sz="1200" b="0" i="0" u="none" strike="noStrike" cap="none">
                <a:solidFill>
                  <a:schemeClr val="dk1"/>
                </a:solidFill>
                <a:latin typeface="Meiryo"/>
                <a:ea typeface="Meiryo"/>
                <a:cs typeface="Meiryo"/>
                <a:sym typeface="Meiryo"/>
              </a:defRPr>
            </a:lvl6pPr>
            <a:lvl7pPr marL="0" marR="0" lvl="6" indent="0" algn="r" rtl="0">
              <a:spcBef>
                <a:spcPts val="0"/>
              </a:spcBef>
              <a:buNone/>
              <a:defRPr sz="1200" b="0" i="0" u="none" strike="noStrike" cap="none">
                <a:solidFill>
                  <a:schemeClr val="dk1"/>
                </a:solidFill>
                <a:latin typeface="Meiryo"/>
                <a:ea typeface="Meiryo"/>
                <a:cs typeface="Meiryo"/>
                <a:sym typeface="Meiryo"/>
              </a:defRPr>
            </a:lvl7pPr>
            <a:lvl8pPr marL="0" marR="0" lvl="7" indent="0" algn="r" rtl="0">
              <a:spcBef>
                <a:spcPts val="0"/>
              </a:spcBef>
              <a:buNone/>
              <a:defRPr sz="1200" b="0" i="0" u="none" strike="noStrike" cap="none">
                <a:solidFill>
                  <a:schemeClr val="dk1"/>
                </a:solidFill>
                <a:latin typeface="Meiryo"/>
                <a:ea typeface="Meiryo"/>
                <a:cs typeface="Meiryo"/>
                <a:sym typeface="Meiryo"/>
              </a:defRPr>
            </a:lvl8pPr>
            <a:lvl9pPr marL="0" marR="0" lvl="8" indent="0" algn="r" rtl="0">
              <a:spcBef>
                <a:spcPts val="0"/>
              </a:spcBef>
              <a:buNone/>
              <a:defRPr sz="1200" b="0" i="0" u="none" strike="noStrike" cap="none">
                <a:solidFill>
                  <a:schemeClr val="dk1"/>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snn.hirlab.net/?s=2/" TargetMode="External"/><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ctrTitle"/>
          </p:nvPr>
        </p:nvSpPr>
        <p:spPr>
          <a:xfrm>
            <a:off x="1607574" y="949324"/>
            <a:ext cx="9674942" cy="2306637"/>
          </a:xfrm>
          <a:prstGeom prst="rect">
            <a:avLst/>
          </a:prstGeom>
          <a:noFill/>
          <a:ln>
            <a:noFill/>
          </a:ln>
        </p:spPr>
        <p:txBody>
          <a:bodyPr spcFirstLastPara="1" wrap="square" lIns="91425" tIns="45700" rIns="91425" bIns="45700" anchor="b" anchorCtr="0">
            <a:normAutofit/>
          </a:bodyPr>
          <a:lstStyle/>
          <a:p>
            <a:pPr lvl="0" algn="l"/>
            <a:r>
              <a:rPr lang="en-US" altLang="ja-JP" dirty="0"/>
              <a:t>A Survey on Spiking Neural Network </a:t>
            </a:r>
            <a:br>
              <a:rPr lang="en-US" altLang="ja-JP" dirty="0"/>
            </a:br>
            <a:r>
              <a:rPr lang="en-US" altLang="ja-JP" dirty="0"/>
              <a:t>for Drone Flight Control</a:t>
            </a:r>
            <a:endParaRPr lang="en-US" dirty="0"/>
          </a:p>
        </p:txBody>
      </p:sp>
      <p:sp>
        <p:nvSpPr>
          <p:cNvPr id="38" name="Google Shape;38;p1"/>
          <p:cNvSpPr txBox="1">
            <a:spLocks noGrp="1"/>
          </p:cNvSpPr>
          <p:nvPr>
            <p:ph type="subTitle" idx="1"/>
          </p:nvPr>
        </p:nvSpPr>
        <p:spPr>
          <a:xfrm>
            <a:off x="1607574" y="3429000"/>
            <a:ext cx="9674942" cy="808185"/>
          </a:xfrm>
          <a:prstGeom prst="rect">
            <a:avLst/>
          </a:prstGeom>
          <a:noFill/>
          <a:ln>
            <a:noFill/>
          </a:ln>
        </p:spPr>
        <p:txBody>
          <a:bodyPr spcFirstLastPara="1" wrap="square" lIns="91425" tIns="45700" rIns="91425" bIns="45700" anchor="t" anchorCtr="0">
            <a:noAutofit/>
          </a:bodyPr>
          <a:lstStyle/>
          <a:p>
            <a:pPr marL="0" lvl="0" indent="0" algn="l">
              <a:spcBef>
                <a:spcPts val="0"/>
              </a:spcBef>
            </a:pPr>
            <a:r>
              <a:rPr lang="ja-JP" altLang="en-US" sz="3200" dirty="0"/>
              <a:t>スパイキングニューラルネットワークを用いた</a:t>
            </a:r>
            <a:br>
              <a:rPr lang="en-US" altLang="ja-JP" sz="3200" dirty="0"/>
            </a:br>
            <a:r>
              <a:rPr lang="ja-JP" altLang="en-US" sz="3200" dirty="0"/>
              <a:t>ドローン飛行制御に関する研究調査</a:t>
            </a:r>
          </a:p>
        </p:txBody>
      </p:sp>
      <p:sp>
        <p:nvSpPr>
          <p:cNvPr id="39" name="Google Shape;39;p1"/>
          <p:cNvSpPr txBox="1">
            <a:spLocks noGrp="1"/>
          </p:cNvSpPr>
          <p:nvPr>
            <p:ph type="body" idx="2"/>
          </p:nvPr>
        </p:nvSpPr>
        <p:spPr>
          <a:xfrm>
            <a:off x="1446948" y="4741685"/>
            <a:ext cx="9298103" cy="1511692"/>
          </a:xfrm>
          <a:prstGeom prst="rect">
            <a:avLst/>
          </a:prstGeom>
          <a:noFill/>
          <a:ln>
            <a:noFill/>
          </a:ln>
        </p:spPr>
        <p:txBody>
          <a:bodyPr spcFirstLastPara="1" wrap="square" lIns="91425" tIns="0" rIns="91425" bIns="0" anchor="t" anchorCtr="0">
            <a:normAutofit/>
          </a:bodyPr>
          <a:lstStyle/>
          <a:p>
            <a:pPr marL="0" lvl="0" indent="0" rtl="0">
              <a:lnSpc>
                <a:spcPct val="100000"/>
              </a:lnSpc>
              <a:spcBef>
                <a:spcPts val="0"/>
              </a:spcBef>
              <a:spcAft>
                <a:spcPts val="0"/>
              </a:spcAft>
              <a:buClr>
                <a:schemeClr val="dk1"/>
              </a:buClr>
              <a:buSzPts val="2400"/>
              <a:buNone/>
            </a:pPr>
            <a:r>
              <a:rPr lang="ja-JP" altLang="en-US" dirty="0">
                <a:solidFill>
                  <a:schemeClr val="bg1">
                    <a:lumMod val="65000"/>
                  </a:schemeClr>
                </a:solidFill>
              </a:rPr>
              <a:t>平田 涼馬</a:t>
            </a:r>
            <a:r>
              <a:rPr lang="en-US" altLang="ja-JP" dirty="0">
                <a:solidFill>
                  <a:schemeClr val="bg1">
                    <a:lumMod val="65000"/>
                  </a:schemeClr>
                </a:solidFill>
              </a:rPr>
              <a:t>(Ryoma Hirata)</a:t>
            </a:r>
            <a:br>
              <a:rPr lang="en-US" altLang="ja-JP" dirty="0">
                <a:solidFill>
                  <a:schemeClr val="bg1">
                    <a:lumMod val="65000"/>
                  </a:schemeClr>
                </a:solidFill>
              </a:rPr>
            </a:br>
            <a:r>
              <a:rPr lang="en-US" altLang="ja-JP" dirty="0">
                <a:solidFill>
                  <a:schemeClr val="bg1">
                    <a:lumMod val="65000"/>
                  </a:schemeClr>
                </a:solidFill>
              </a:rPr>
              <a:t>Fukuda lab. M1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B7AC81-3039-E8E7-8CC7-4472B0CEAF0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26AF8F1E-CCD4-3115-48B4-049AE041A1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9</a:t>
            </a:fld>
            <a:endParaRPr lang="ja-JP" altLang="en-US"/>
          </a:p>
        </p:txBody>
      </p:sp>
      <p:sp>
        <p:nvSpPr>
          <p:cNvPr id="4" name="テキスト プレースホルダー 3">
            <a:extLst>
              <a:ext uri="{FF2B5EF4-FFF2-40B4-BE49-F238E27FC236}">
                <a16:creationId xmlns:a16="http://schemas.microsoft.com/office/drawing/2014/main" id="{9D02C829-62B4-485A-DE6D-BC8E463B1CF6}"/>
              </a:ext>
            </a:extLst>
          </p:cNvPr>
          <p:cNvSpPr>
            <a:spLocks noGrp="1"/>
          </p:cNvSpPr>
          <p:nvPr>
            <p:ph type="body" idx="1"/>
          </p:nvPr>
        </p:nvSpPr>
        <p:spPr>
          <a:xfrm>
            <a:off x="407668" y="833900"/>
            <a:ext cx="11674793" cy="5597434"/>
          </a:xfrm>
        </p:spPr>
        <p:txBody>
          <a:bodyPr>
            <a:normAutofit/>
          </a:bodyPr>
          <a:lstStyle/>
          <a:p>
            <a:pPr marL="116840" indent="0">
              <a:buNone/>
            </a:pPr>
            <a:r>
              <a:rPr kumimoji="1" lang="en-US" altLang="ja-JP" dirty="0">
                <a:solidFill>
                  <a:schemeClr val="tx1"/>
                </a:solidFill>
              </a:rPr>
              <a:t>Result : Roll angle control</a:t>
            </a: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sz="2000" b="0" dirty="0">
              <a:solidFill>
                <a:schemeClr val="tx1"/>
              </a:solidFill>
            </a:endParaRPr>
          </a:p>
          <a:p>
            <a:pPr marL="116840" indent="0">
              <a:buNone/>
            </a:pPr>
            <a:r>
              <a:rPr kumimoji="1" lang="en-US" altLang="ja-JP" sz="2000" b="0" dirty="0">
                <a:solidFill>
                  <a:schemeClr val="tx1"/>
                </a:solidFill>
              </a:rPr>
              <a:t>PID has higher tracking accuracy</a:t>
            </a:r>
          </a:p>
          <a:p>
            <a:pPr lvl="1"/>
            <a:r>
              <a:rPr kumimoji="1" lang="en-US" altLang="ja-JP" dirty="0">
                <a:solidFill>
                  <a:schemeClr val="tx1"/>
                </a:solidFill>
              </a:rPr>
              <a:t>SNN’s performance is </a:t>
            </a:r>
            <a:r>
              <a:rPr kumimoji="1" lang="en-US" altLang="ja-JP" b="1" dirty="0">
                <a:solidFill>
                  <a:schemeClr val="tx1"/>
                </a:solidFill>
              </a:rPr>
              <a:t>comparable</a:t>
            </a:r>
            <a:r>
              <a:rPr kumimoji="1" lang="en-US" altLang="ja-JP" dirty="0">
                <a:solidFill>
                  <a:schemeClr val="tx1"/>
                </a:solidFill>
              </a:rPr>
              <a:t> when considering that it is </a:t>
            </a:r>
            <a:r>
              <a:rPr kumimoji="1" lang="en-US" altLang="ja-JP" b="1" dirty="0">
                <a:solidFill>
                  <a:schemeClr val="tx1"/>
                </a:solidFill>
              </a:rPr>
              <a:t>also estimating attitude</a:t>
            </a:r>
          </a:p>
          <a:p>
            <a:pPr marL="116840" indent="0">
              <a:buNone/>
            </a:pPr>
            <a:endParaRPr kumimoji="1" lang="en-US" altLang="ja-JP" b="1" dirty="0">
              <a:solidFill>
                <a:schemeClr val="tx1"/>
              </a:solidFill>
            </a:endParaRPr>
          </a:p>
        </p:txBody>
      </p:sp>
      <p:pic>
        <p:nvPicPr>
          <p:cNvPr id="5" name="図 4">
            <a:extLst>
              <a:ext uri="{FF2B5EF4-FFF2-40B4-BE49-F238E27FC236}">
                <a16:creationId xmlns:a16="http://schemas.microsoft.com/office/drawing/2014/main" id="{3920F5D3-4246-6FD0-4712-C2B27C7A937E}"/>
              </a:ext>
            </a:extLst>
          </p:cNvPr>
          <p:cNvPicPr>
            <a:picLocks noChangeAspect="1"/>
          </p:cNvPicPr>
          <p:nvPr/>
        </p:nvPicPr>
        <p:blipFill>
          <a:blip r:embed="rId3"/>
          <a:stretch>
            <a:fillRect/>
          </a:stretch>
        </p:blipFill>
        <p:spPr>
          <a:xfrm>
            <a:off x="7250215" y="2879351"/>
            <a:ext cx="4534117" cy="1533355"/>
          </a:xfrm>
          <a:prstGeom prst="rect">
            <a:avLst/>
          </a:prstGeom>
        </p:spPr>
      </p:pic>
      <p:pic>
        <p:nvPicPr>
          <p:cNvPr id="7" name="図 6" descr="グラフ, 折れ線グラフ&#10;&#10;AI 生成コンテンツは誤りを含む可能性があります。">
            <a:extLst>
              <a:ext uri="{FF2B5EF4-FFF2-40B4-BE49-F238E27FC236}">
                <a16:creationId xmlns:a16="http://schemas.microsoft.com/office/drawing/2014/main" id="{AD2822FC-190F-D7AD-430E-08EF4611B324}"/>
              </a:ext>
            </a:extLst>
          </p:cNvPr>
          <p:cNvPicPr>
            <a:picLocks noChangeAspect="1"/>
          </p:cNvPicPr>
          <p:nvPr/>
        </p:nvPicPr>
        <p:blipFill>
          <a:blip r:embed="rId4"/>
          <a:stretch>
            <a:fillRect/>
          </a:stretch>
        </p:blipFill>
        <p:spPr>
          <a:xfrm>
            <a:off x="415746" y="1420492"/>
            <a:ext cx="6205023" cy="3344202"/>
          </a:xfrm>
          <a:prstGeom prst="rect">
            <a:avLst/>
          </a:prstGeom>
        </p:spPr>
      </p:pic>
      <p:sp>
        <p:nvSpPr>
          <p:cNvPr id="14" name="正方形/長方形 13">
            <a:extLst>
              <a:ext uri="{FF2B5EF4-FFF2-40B4-BE49-F238E27FC236}">
                <a16:creationId xmlns:a16="http://schemas.microsoft.com/office/drawing/2014/main" id="{A765F754-F6EA-084D-0387-9DBAE158D61E}"/>
              </a:ext>
            </a:extLst>
          </p:cNvPr>
          <p:cNvSpPr/>
          <p:nvPr/>
        </p:nvSpPr>
        <p:spPr>
          <a:xfrm>
            <a:off x="9517273" y="3118073"/>
            <a:ext cx="450223" cy="18987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8942F4E-D005-A659-26C1-DC982167910B}"/>
              </a:ext>
            </a:extLst>
          </p:cNvPr>
          <p:cNvSpPr/>
          <p:nvPr/>
        </p:nvSpPr>
        <p:spPr>
          <a:xfrm>
            <a:off x="9517273" y="3841325"/>
            <a:ext cx="450223" cy="18987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3">
            <a:extLst>
              <a:ext uri="{FF2B5EF4-FFF2-40B4-BE49-F238E27FC236}">
                <a16:creationId xmlns:a16="http://schemas.microsoft.com/office/drawing/2014/main" id="{BC6ECA41-E003-E875-52C5-8DEDACC44A00}"/>
              </a:ext>
            </a:extLst>
          </p:cNvPr>
          <p:cNvSpPr txBox="1">
            <a:spLocks/>
          </p:cNvSpPr>
          <p:nvPr/>
        </p:nvSpPr>
        <p:spPr>
          <a:xfrm>
            <a:off x="7431769" y="884307"/>
            <a:ext cx="3128497" cy="69974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sz="1600" b="0" dirty="0">
                <a:solidFill>
                  <a:schemeClr val="tx1"/>
                </a:solidFill>
              </a:rPr>
              <a:t>Definition of RMSE</a:t>
            </a:r>
            <a:r>
              <a:rPr kumimoji="1" lang="ja-JP" altLang="en-US" sz="1600" b="0" dirty="0">
                <a:solidFill>
                  <a:schemeClr val="tx1"/>
                </a:solidFill>
              </a:rPr>
              <a:t> </a:t>
            </a:r>
            <a:br>
              <a:rPr kumimoji="1" lang="en-US" altLang="ja-JP" sz="1600" b="0" dirty="0">
                <a:solidFill>
                  <a:schemeClr val="tx1"/>
                </a:solidFill>
              </a:rPr>
            </a:br>
            <a:r>
              <a:rPr kumimoji="1" lang="en-US" altLang="ja-JP" sz="1400" b="0" dirty="0">
                <a:solidFill>
                  <a:schemeClr val="tx1"/>
                </a:solidFill>
              </a:rPr>
              <a:t>(Root Mean Square Error)</a:t>
            </a: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lvl="1"/>
            <a:endParaRPr kumimoji="1" lang="en-US" altLang="ja-JP" dirty="0">
              <a:solidFill>
                <a:schemeClr val="tx1"/>
              </a:solidFill>
            </a:endParaRPr>
          </a:p>
        </p:txBody>
      </p:sp>
      <p:pic>
        <p:nvPicPr>
          <p:cNvPr id="6" name="図 5">
            <a:extLst>
              <a:ext uri="{FF2B5EF4-FFF2-40B4-BE49-F238E27FC236}">
                <a16:creationId xmlns:a16="http://schemas.microsoft.com/office/drawing/2014/main" id="{2B7C0130-6904-7B25-ED59-1A8C7718EC14}"/>
              </a:ext>
            </a:extLst>
          </p:cNvPr>
          <p:cNvPicPr>
            <a:picLocks noChangeAspect="1"/>
          </p:cNvPicPr>
          <p:nvPr/>
        </p:nvPicPr>
        <p:blipFill>
          <a:blip r:embed="rId5"/>
          <a:stretch>
            <a:fillRect/>
          </a:stretch>
        </p:blipFill>
        <p:spPr>
          <a:xfrm>
            <a:off x="10346095" y="1634457"/>
            <a:ext cx="1798476" cy="810838"/>
          </a:xfrm>
          <a:prstGeom prst="rect">
            <a:avLst/>
          </a:prstGeom>
        </p:spPr>
      </p:pic>
      <p:pic>
        <p:nvPicPr>
          <p:cNvPr id="8" name="図 7">
            <a:extLst>
              <a:ext uri="{FF2B5EF4-FFF2-40B4-BE49-F238E27FC236}">
                <a16:creationId xmlns:a16="http://schemas.microsoft.com/office/drawing/2014/main" id="{15ED69FD-8A0A-08B1-0AA4-4DF916B0A199}"/>
              </a:ext>
            </a:extLst>
          </p:cNvPr>
          <p:cNvPicPr>
            <a:picLocks noChangeAspect="1"/>
          </p:cNvPicPr>
          <p:nvPr/>
        </p:nvPicPr>
        <p:blipFill>
          <a:blip r:embed="rId6"/>
          <a:stretch>
            <a:fillRect/>
          </a:stretch>
        </p:blipFill>
        <p:spPr>
          <a:xfrm>
            <a:off x="7595621" y="1634457"/>
            <a:ext cx="2164268" cy="835224"/>
          </a:xfrm>
          <a:prstGeom prst="rect">
            <a:avLst/>
          </a:prstGeom>
        </p:spPr>
      </p:pic>
    </p:spTree>
    <p:extLst>
      <p:ext uri="{BB962C8B-B14F-4D97-AF65-F5344CB8AC3E}">
        <p14:creationId xmlns:p14="http://schemas.microsoft.com/office/powerpoint/2010/main" val="206022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5960A-E873-E6A1-CFA4-7D5D1595EA77}"/>
              </a:ext>
            </a:extLst>
          </p:cNvPr>
          <p:cNvSpPr>
            <a:spLocks noGrp="1"/>
          </p:cNvSpPr>
          <p:nvPr>
            <p:ph type="title"/>
          </p:nvPr>
        </p:nvSpPr>
        <p:spPr/>
        <p:txBody>
          <a:bodyPr/>
          <a:lstStyle/>
          <a:p>
            <a:pPr marL="116840"/>
            <a:r>
              <a:rPr kumimoji="1" lang="en-US" altLang="ja-JP" dirty="0"/>
              <a:t>3. Neuromorphic Control using Event-based Vision</a:t>
            </a:r>
          </a:p>
        </p:txBody>
      </p:sp>
      <p:sp>
        <p:nvSpPr>
          <p:cNvPr id="3" name="スライド番号プレースホルダー 2">
            <a:extLst>
              <a:ext uri="{FF2B5EF4-FFF2-40B4-BE49-F238E27FC236}">
                <a16:creationId xmlns:a16="http://schemas.microsoft.com/office/drawing/2014/main" id="{107659D7-B80A-66CC-3265-A05FFD0DC8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10</a:t>
            </a:fld>
            <a:endParaRPr lang="ja-JP" altLang="en-US"/>
          </a:p>
        </p:txBody>
      </p:sp>
      <p:sp>
        <p:nvSpPr>
          <p:cNvPr id="4" name="テキスト プレースホルダー 3">
            <a:extLst>
              <a:ext uri="{FF2B5EF4-FFF2-40B4-BE49-F238E27FC236}">
                <a16:creationId xmlns:a16="http://schemas.microsoft.com/office/drawing/2014/main" id="{C9B64031-4D9E-DCAC-701A-08FA7BBFDB81}"/>
              </a:ext>
            </a:extLst>
          </p:cNvPr>
          <p:cNvSpPr>
            <a:spLocks noGrp="1"/>
          </p:cNvSpPr>
          <p:nvPr>
            <p:ph type="body" idx="1"/>
          </p:nvPr>
        </p:nvSpPr>
        <p:spPr>
          <a:xfrm>
            <a:off x="407670" y="2113579"/>
            <a:ext cx="9411032" cy="4369667"/>
          </a:xfrm>
        </p:spPr>
        <p:txBody>
          <a:bodyPr/>
          <a:lstStyle/>
          <a:p>
            <a:r>
              <a:rPr kumimoji="1" lang="en-US" altLang="ja-JP" dirty="0"/>
              <a:t>Key point</a:t>
            </a:r>
          </a:p>
          <a:p>
            <a:pPr lvl="1"/>
            <a:r>
              <a:rPr kumimoji="1" lang="en-US" altLang="ja-JP" dirty="0"/>
              <a:t>This paper propose an </a:t>
            </a:r>
            <a:r>
              <a:rPr kumimoji="1" lang="en-US" altLang="ja-JP" b="1" dirty="0"/>
              <a:t>SNN model </a:t>
            </a:r>
            <a:r>
              <a:rPr kumimoji="1" lang="en-US" altLang="ja-JP" dirty="0"/>
              <a:t>that outputs </a:t>
            </a:r>
            <a:br>
              <a:rPr kumimoji="1" lang="en-US" altLang="ja-JP" dirty="0"/>
            </a:br>
            <a:r>
              <a:rPr kumimoji="1" lang="en-US" altLang="ja-JP" b="1" dirty="0"/>
              <a:t>low-level control </a:t>
            </a:r>
            <a:r>
              <a:rPr kumimoji="1" lang="en-US" altLang="ja-JP" dirty="0"/>
              <a:t>commands from </a:t>
            </a:r>
            <a:r>
              <a:rPr kumimoji="1" lang="en-US" altLang="ja-JP" b="1" dirty="0">
                <a:solidFill>
                  <a:srgbClr val="FF0000"/>
                </a:solidFill>
              </a:rPr>
              <a:t>event camera</a:t>
            </a:r>
            <a:r>
              <a:rPr kumimoji="1" lang="en-US" altLang="ja-JP" dirty="0"/>
              <a:t> inputs.</a:t>
            </a:r>
          </a:p>
          <a:p>
            <a:pPr lvl="1"/>
            <a:endParaRPr kumimoji="1" lang="en-US" altLang="ja-JP" dirty="0"/>
          </a:p>
          <a:p>
            <a:r>
              <a:rPr kumimoji="1" lang="en-US" altLang="ja-JP" dirty="0"/>
              <a:t>Network Architecture</a:t>
            </a:r>
          </a:p>
          <a:p>
            <a:pPr lvl="1"/>
            <a:r>
              <a:rPr kumimoji="1" lang="en-US" altLang="ja-JP" dirty="0"/>
              <a:t>Divided into two blocks</a:t>
            </a:r>
          </a:p>
          <a:p>
            <a:pPr lvl="2">
              <a:lnSpc>
                <a:spcPct val="150000"/>
              </a:lnSpc>
              <a:buFont typeface="+mj-lt"/>
              <a:buAutoNum type="arabicPeriod"/>
            </a:pPr>
            <a:r>
              <a:rPr kumimoji="1" lang="en-US" altLang="ja-JP" dirty="0"/>
              <a:t>Vision spiking network (</a:t>
            </a:r>
            <a:r>
              <a:rPr kumimoji="1" lang="en-US" altLang="ja-JP" dirty="0">
                <a:solidFill>
                  <a:srgbClr val="FF0000"/>
                </a:solidFill>
              </a:rPr>
              <a:t>SNN</a:t>
            </a:r>
            <a:r>
              <a:rPr kumimoji="1" lang="en-US" altLang="ja-JP" dirty="0"/>
              <a:t>)</a:t>
            </a:r>
          </a:p>
          <a:p>
            <a:pPr lvl="3"/>
            <a:r>
              <a:rPr kumimoji="1" lang="en-US" altLang="ja-JP" sz="1600" dirty="0"/>
              <a:t>Input : [</a:t>
            </a:r>
            <a:r>
              <a:rPr kumimoji="1" lang="en-US" altLang="ja-JP" sz="1600" b="1" dirty="0"/>
              <a:t>Event stream (Event camera)</a:t>
            </a:r>
            <a:r>
              <a:rPr kumimoji="1" lang="en-US" altLang="ja-JP" sz="1600" dirty="0"/>
              <a:t>]</a:t>
            </a:r>
          </a:p>
          <a:p>
            <a:pPr lvl="3"/>
            <a:r>
              <a:rPr kumimoji="1" lang="en-US" altLang="ja-JP" sz="1600" dirty="0"/>
              <a:t>Output : [Ego-motion (translational velocity, angular velocity)]</a:t>
            </a:r>
          </a:p>
          <a:p>
            <a:pPr marL="1485900" lvl="2" indent="-457200">
              <a:lnSpc>
                <a:spcPct val="150000"/>
              </a:lnSpc>
              <a:buFont typeface="+mj-lt"/>
              <a:buAutoNum type="arabicPeriod"/>
            </a:pPr>
            <a:r>
              <a:rPr kumimoji="1" lang="en-US" altLang="ja-JP" dirty="0"/>
              <a:t>Control decoder (Linear map)</a:t>
            </a:r>
          </a:p>
          <a:p>
            <a:pPr marL="1943100" lvl="3" indent="-457200"/>
            <a:r>
              <a:rPr kumimoji="1" lang="en-US" altLang="ja-JP" sz="1600" dirty="0"/>
              <a:t>Input : [Ego-motion, Target Ego-motion]</a:t>
            </a:r>
          </a:p>
          <a:p>
            <a:pPr marL="1943100" lvl="3" indent="-457200"/>
            <a:r>
              <a:rPr kumimoji="1" lang="en-US" altLang="ja-JP" sz="1600" dirty="0"/>
              <a:t>Output : </a:t>
            </a:r>
            <a:r>
              <a:rPr kumimoji="1" lang="en-US" altLang="ja-JP" sz="1600" dirty="0">
                <a:latin typeface="メイリオ" panose="020B0604030504040204" pitchFamily="50" charset="-128"/>
                <a:ea typeface="メイリオ" panose="020B0604030504040204" pitchFamily="50" charset="-128"/>
              </a:rPr>
              <a:t>[Thrust, Torque]</a:t>
            </a:r>
            <a:endParaRPr kumimoji="1" lang="ja-JP" altLang="en-US" sz="1600" dirty="0">
              <a:latin typeface="メイリオ" panose="020B0604030504040204" pitchFamily="50" charset="-128"/>
              <a:ea typeface="メイリオ" panose="020B0604030504040204" pitchFamily="50" charset="-128"/>
            </a:endParaRPr>
          </a:p>
          <a:p>
            <a:pPr marL="1943100" lvl="3" indent="-457200"/>
            <a:endParaRPr kumimoji="1" lang="en-US" altLang="ja-JP" sz="1600" dirty="0"/>
          </a:p>
        </p:txBody>
      </p:sp>
      <p:sp>
        <p:nvSpPr>
          <p:cNvPr id="5" name="正方形/長方形 4">
            <a:extLst>
              <a:ext uri="{FF2B5EF4-FFF2-40B4-BE49-F238E27FC236}">
                <a16:creationId xmlns:a16="http://schemas.microsoft.com/office/drawing/2014/main" id="{D7419626-23CC-0B20-1BC4-FDC22F9E1959}"/>
              </a:ext>
            </a:extLst>
          </p:cNvPr>
          <p:cNvSpPr/>
          <p:nvPr/>
        </p:nvSpPr>
        <p:spPr>
          <a:xfrm>
            <a:off x="334872" y="700698"/>
            <a:ext cx="11522255" cy="1336746"/>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Paper2</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F Paredes-</a:t>
            </a:r>
            <a:r>
              <a:rPr kumimoji="1" lang="en-US" altLang="ja-JP" sz="2000" dirty="0" err="1">
                <a:solidFill>
                  <a:schemeClr val="tx1"/>
                </a:solidFill>
                <a:latin typeface="メイリオ" panose="020B0604030504040204" pitchFamily="50" charset="-128"/>
                <a:ea typeface="メイリオ" panose="020B0604030504040204" pitchFamily="50" charset="-128"/>
              </a:rPr>
              <a:t>Vall´es</a:t>
            </a:r>
            <a:r>
              <a:rPr kumimoji="1" lang="en-US" altLang="ja-JP" sz="2000" dirty="0">
                <a:solidFill>
                  <a:schemeClr val="tx1"/>
                </a:solidFill>
                <a:latin typeface="メイリオ" panose="020B0604030504040204" pitchFamily="50" charset="-128"/>
                <a:ea typeface="メイリオ" panose="020B0604030504040204" pitchFamily="50" charset="-128"/>
              </a:rPr>
              <a:t>, J </a:t>
            </a:r>
            <a:r>
              <a:rPr kumimoji="1" lang="en-US" altLang="ja-JP" sz="2000" dirty="0" err="1">
                <a:solidFill>
                  <a:schemeClr val="tx1"/>
                </a:solidFill>
                <a:latin typeface="メイリオ" panose="020B0604030504040204" pitchFamily="50" charset="-128"/>
                <a:ea typeface="メイリオ" panose="020B0604030504040204" pitchFamily="50" charset="-128"/>
              </a:rPr>
              <a:t>J</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en-US" altLang="ja-JP" sz="2000" dirty="0" err="1">
                <a:solidFill>
                  <a:schemeClr val="tx1"/>
                </a:solidFill>
                <a:latin typeface="メイリオ" panose="020B0604030504040204" pitchFamily="50" charset="-128"/>
                <a:ea typeface="メイリオ" panose="020B0604030504040204" pitchFamily="50" charset="-128"/>
              </a:rPr>
              <a:t>Hagenaars</a:t>
            </a:r>
            <a:r>
              <a:rPr kumimoji="1" lang="en-US" altLang="ja-JP" sz="2000" dirty="0">
                <a:solidFill>
                  <a:schemeClr val="tx1"/>
                </a:solidFill>
                <a:latin typeface="メイリオ" panose="020B0604030504040204" pitchFamily="50" charset="-128"/>
                <a:ea typeface="メイリオ" panose="020B0604030504040204" pitchFamily="50" charset="-128"/>
              </a:rPr>
              <a:t>, J </a:t>
            </a:r>
            <a:r>
              <a:rPr kumimoji="1" lang="en-US" altLang="ja-JP" sz="2000" dirty="0" err="1">
                <a:solidFill>
                  <a:schemeClr val="tx1"/>
                </a:solidFill>
                <a:latin typeface="メイリオ" panose="020B0604030504040204" pitchFamily="50" charset="-128"/>
                <a:ea typeface="メイリオ" panose="020B0604030504040204" pitchFamily="50" charset="-128"/>
              </a:rPr>
              <a:t>Dupeyroux</a:t>
            </a:r>
            <a:r>
              <a:rPr kumimoji="1" lang="en-US" altLang="ja-JP" sz="2000" dirty="0">
                <a:solidFill>
                  <a:schemeClr val="tx1"/>
                </a:solidFill>
                <a:latin typeface="メイリオ" panose="020B0604030504040204" pitchFamily="50" charset="-128"/>
                <a:ea typeface="メイリオ" panose="020B0604030504040204" pitchFamily="50" charset="-128"/>
              </a:rPr>
              <a:t>, S </a:t>
            </a:r>
            <a:r>
              <a:rPr kumimoji="1" lang="en-US" altLang="ja-JP" sz="2000" dirty="0" err="1">
                <a:solidFill>
                  <a:schemeClr val="tx1"/>
                </a:solidFill>
                <a:latin typeface="メイリオ" panose="020B0604030504040204" pitchFamily="50" charset="-128"/>
                <a:ea typeface="メイリオ" panose="020B0604030504040204" pitchFamily="50" charset="-128"/>
              </a:rPr>
              <a:t>Stroobants</a:t>
            </a:r>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ja-JP" altLang="en-US" sz="2000" dirty="0">
                <a:solidFill>
                  <a:schemeClr val="tx1"/>
                </a:solidFill>
                <a:latin typeface="メイリオ" panose="020B0604030504040204" pitchFamily="50" charset="-128"/>
                <a:ea typeface="メイリオ" panose="020B0604030504040204" pitchFamily="50" charset="-128"/>
              </a:rPr>
              <a:t> </a:t>
            </a:r>
            <a:r>
              <a:rPr kumimoji="1" lang="en-US" altLang="ja-JP" sz="2000" dirty="0">
                <a:solidFill>
                  <a:schemeClr val="tx1"/>
                </a:solidFill>
                <a:latin typeface="メイリオ" panose="020B0604030504040204" pitchFamily="50" charset="-128"/>
                <a:ea typeface="メイリオ" panose="020B0604030504040204" pitchFamily="50" charset="-128"/>
              </a:rPr>
              <a:t>Y Xu, and G CHE de Croon,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”fully neuromorphic vision and control for autonomous drone flight”,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Science Robotics, Vol. 9, No. 90, eadi0591, (2024)</a:t>
            </a:r>
          </a:p>
        </p:txBody>
      </p:sp>
      <p:pic>
        <p:nvPicPr>
          <p:cNvPr id="6" name="図 5">
            <a:extLst>
              <a:ext uri="{FF2B5EF4-FFF2-40B4-BE49-F238E27FC236}">
                <a16:creationId xmlns:a16="http://schemas.microsoft.com/office/drawing/2014/main" id="{475B0F2A-1D55-6426-450F-24DE8BDDBA4D}"/>
              </a:ext>
            </a:extLst>
          </p:cNvPr>
          <p:cNvPicPr>
            <a:picLocks noChangeAspect="1"/>
          </p:cNvPicPr>
          <p:nvPr/>
        </p:nvPicPr>
        <p:blipFill>
          <a:blip r:embed="rId3"/>
          <a:srcRect l="29702" r="34843"/>
          <a:stretch>
            <a:fillRect/>
          </a:stretch>
        </p:blipFill>
        <p:spPr>
          <a:xfrm>
            <a:off x="9083182" y="2113579"/>
            <a:ext cx="2205847" cy="4252593"/>
          </a:xfrm>
          <a:prstGeom prst="rect">
            <a:avLst/>
          </a:prstGeom>
        </p:spPr>
      </p:pic>
    </p:spTree>
    <p:extLst>
      <p:ext uri="{BB962C8B-B14F-4D97-AF65-F5344CB8AC3E}">
        <p14:creationId xmlns:p14="http://schemas.microsoft.com/office/powerpoint/2010/main" val="2617140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8113D-DDFD-9400-13EB-63FB44CE806E}"/>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0BBF573-DF4A-D64D-48FC-B01A5B8F1789}"/>
              </a:ext>
            </a:extLst>
          </p:cNvPr>
          <p:cNvSpPr>
            <a:spLocks noGrp="1"/>
          </p:cNvSpPr>
          <p:nvPr>
            <p:ph type="sldNum" sz="quarter" idx="12"/>
          </p:nvPr>
        </p:nvSpPr>
        <p:spPr/>
        <p:txBody>
          <a:bodyPr/>
          <a:lstStyle/>
          <a:p>
            <a:fld id="{C05E594E-FFD8-184E-BE06-46A3E7781390}" type="slidenum">
              <a:rPr lang="en-US" smtClean="0"/>
              <a:pPr/>
              <a:t>11</a:t>
            </a:fld>
            <a:endParaRPr lang="en-US" dirty="0"/>
          </a:p>
        </p:txBody>
      </p:sp>
      <p:sp>
        <p:nvSpPr>
          <p:cNvPr id="4" name="テキスト プレースホルダー 3">
            <a:extLst>
              <a:ext uri="{FF2B5EF4-FFF2-40B4-BE49-F238E27FC236}">
                <a16:creationId xmlns:a16="http://schemas.microsoft.com/office/drawing/2014/main" id="{75B0932C-CE46-791F-6B92-83C6E371F390}"/>
              </a:ext>
            </a:extLst>
          </p:cNvPr>
          <p:cNvSpPr>
            <a:spLocks noGrp="1"/>
          </p:cNvSpPr>
          <p:nvPr>
            <p:ph type="body" idx="13"/>
          </p:nvPr>
        </p:nvSpPr>
        <p:spPr/>
        <p:txBody>
          <a:bodyPr/>
          <a:lstStyle/>
          <a:p>
            <a:r>
              <a:rPr kumimoji="1" lang="en-US" altLang="ja-JP" dirty="0"/>
              <a:t>What’s Event Camera</a:t>
            </a:r>
          </a:p>
          <a:p>
            <a:pPr lvl="1"/>
            <a:r>
              <a:rPr kumimoji="1" lang="en-US" altLang="ja-JP" b="1" dirty="0"/>
              <a:t>Asynchronously</a:t>
            </a:r>
            <a:r>
              <a:rPr kumimoji="1" lang="en-US" altLang="ja-JP" dirty="0"/>
              <a:t> detects changes in brightness for each pixel and outputs them as events</a:t>
            </a:r>
          </a:p>
          <a:p>
            <a:pPr marL="609600" lvl="1" indent="0">
              <a:buNone/>
            </a:pPr>
            <a:r>
              <a:rPr kumimoji="1" lang="en-US" altLang="ja-JP" dirty="0"/>
              <a:t>	</a:t>
            </a:r>
            <a:r>
              <a:rPr lang="ja-JP" altLang="en-US" dirty="0"/>
              <a:t>⇔ </a:t>
            </a:r>
            <a:r>
              <a:rPr lang="en-US" altLang="ja-JP" dirty="0"/>
              <a:t>Records brightness values for all pixels </a:t>
            </a:r>
            <a:r>
              <a:rPr lang="en-US" altLang="ja-JP" b="1" dirty="0"/>
              <a:t>simultaneously</a:t>
            </a:r>
            <a:r>
              <a:rPr lang="en-US" altLang="ja-JP" dirty="0"/>
              <a:t> at each time step (RGB camera)	</a:t>
            </a:r>
          </a:p>
          <a:p>
            <a:pPr>
              <a:lnSpc>
                <a:spcPct val="150000"/>
              </a:lnSpc>
            </a:pPr>
            <a:r>
              <a:rPr lang="en-US" altLang="ja-JP" dirty="0"/>
              <a:t>Features of Event Camera</a:t>
            </a:r>
          </a:p>
          <a:p>
            <a:pPr lvl="1"/>
            <a:r>
              <a:rPr lang="en-US" altLang="ja-JP" dirty="0"/>
              <a:t>Temporal resolution</a:t>
            </a:r>
          </a:p>
          <a:p>
            <a:pPr lvl="1"/>
            <a:r>
              <a:rPr lang="en-US" altLang="ja-JP" dirty="0"/>
              <a:t>Low power consumption</a:t>
            </a:r>
          </a:p>
          <a:p>
            <a:pPr lvl="1"/>
            <a:r>
              <a:rPr lang="en-US" altLang="ja-JP" dirty="0"/>
              <a:t>High Dynamic Range (HDR)</a:t>
            </a:r>
          </a:p>
          <a:p>
            <a:pPr>
              <a:lnSpc>
                <a:spcPct val="150000"/>
              </a:lnSpc>
            </a:pPr>
            <a:endParaRPr lang="en-US" altLang="ja-JP" dirty="0"/>
          </a:p>
          <a:p>
            <a:pPr>
              <a:lnSpc>
                <a:spcPct val="100000"/>
              </a:lnSpc>
            </a:pPr>
            <a:r>
              <a:rPr lang="en-US" altLang="ja-JP" dirty="0"/>
              <a:t>Collaboration with SNN</a:t>
            </a:r>
          </a:p>
          <a:p>
            <a:pPr lvl="1"/>
            <a:r>
              <a:rPr lang="en-US" altLang="ja-JP" dirty="0"/>
              <a:t>Both handle information as </a:t>
            </a:r>
            <a:r>
              <a:rPr lang="en-US" altLang="ja-JP" b="1" dirty="0"/>
              <a:t>spikes</a:t>
            </a:r>
            <a:r>
              <a:rPr lang="en-US" altLang="ja-JP" dirty="0"/>
              <a:t>, </a:t>
            </a:r>
            <a:br>
              <a:rPr lang="en-US" altLang="ja-JP" dirty="0"/>
            </a:br>
            <a:r>
              <a:rPr lang="en-US" altLang="ja-JP" dirty="0"/>
              <a:t>there is no need to convert data formats.</a:t>
            </a:r>
          </a:p>
          <a:p>
            <a:pPr lvl="1"/>
            <a:r>
              <a:rPr lang="en-US" altLang="ja-JP" dirty="0"/>
              <a:t>Both can operate asynchronously, there is little delay</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152400" indent="0">
              <a:buNone/>
            </a:pPr>
            <a:endParaRPr lang="en-US" altLang="ja-JP" dirty="0"/>
          </a:p>
          <a:p>
            <a:endParaRPr kumimoji="1" lang="en-US" altLang="ja-JP" dirty="0"/>
          </a:p>
        </p:txBody>
      </p:sp>
      <p:pic>
        <p:nvPicPr>
          <p:cNvPr id="9" name="図 8">
            <a:extLst>
              <a:ext uri="{FF2B5EF4-FFF2-40B4-BE49-F238E27FC236}">
                <a16:creationId xmlns:a16="http://schemas.microsoft.com/office/drawing/2014/main" id="{61230642-BCD5-6EC6-9213-5CDA5B51DFA6}"/>
              </a:ext>
            </a:extLst>
          </p:cNvPr>
          <p:cNvPicPr>
            <a:picLocks noChangeAspect="1"/>
          </p:cNvPicPr>
          <p:nvPr/>
        </p:nvPicPr>
        <p:blipFill>
          <a:blip r:embed="rId3"/>
          <a:stretch>
            <a:fillRect/>
          </a:stretch>
        </p:blipFill>
        <p:spPr>
          <a:xfrm>
            <a:off x="6910554" y="2244150"/>
            <a:ext cx="5103831" cy="2776934"/>
          </a:xfrm>
          <a:prstGeom prst="rect">
            <a:avLst/>
          </a:prstGeom>
        </p:spPr>
      </p:pic>
      <p:sp>
        <p:nvSpPr>
          <p:cNvPr id="10" name="テキスト ボックス 9">
            <a:extLst>
              <a:ext uri="{FF2B5EF4-FFF2-40B4-BE49-F238E27FC236}">
                <a16:creationId xmlns:a16="http://schemas.microsoft.com/office/drawing/2014/main" id="{D5CE4DA1-9CFC-CDA8-686B-5F22CF7B350D}"/>
              </a:ext>
            </a:extLst>
          </p:cNvPr>
          <p:cNvSpPr txBox="1"/>
          <p:nvPr/>
        </p:nvSpPr>
        <p:spPr>
          <a:xfrm>
            <a:off x="5745814" y="6222821"/>
            <a:ext cx="8245318" cy="261610"/>
          </a:xfrm>
          <a:prstGeom prst="rect">
            <a:avLst/>
          </a:prstGeom>
          <a:noFill/>
        </p:spPr>
        <p:txBody>
          <a:bodyPr wrap="square" rtlCol="0">
            <a:spAutoFit/>
          </a:bodyPr>
          <a:lstStyle/>
          <a:p>
            <a:r>
              <a:rPr lang="en-US" altLang="ja-JP" sz="1100" dirty="0"/>
              <a:t>[1] Gehrig+ “Asynchronous, Photometric Feature Tracking using Events and Frames” @ECCV 2018</a:t>
            </a:r>
            <a:endParaRPr kumimoji="1" lang="ja-JP" altLang="en-US" sz="1100" dirty="0"/>
          </a:p>
        </p:txBody>
      </p:sp>
      <p:sp>
        <p:nvSpPr>
          <p:cNvPr id="11" name="テキスト ボックス 10">
            <a:extLst>
              <a:ext uri="{FF2B5EF4-FFF2-40B4-BE49-F238E27FC236}">
                <a16:creationId xmlns:a16="http://schemas.microsoft.com/office/drawing/2014/main" id="{BAE8600C-B8B6-C34C-DB3A-09B8035073CF}"/>
              </a:ext>
            </a:extLst>
          </p:cNvPr>
          <p:cNvSpPr txBox="1"/>
          <p:nvPr/>
        </p:nvSpPr>
        <p:spPr>
          <a:xfrm>
            <a:off x="8250889" y="5021084"/>
            <a:ext cx="2423160" cy="307777"/>
          </a:xfrm>
          <a:prstGeom prst="rect">
            <a:avLst/>
          </a:prstGeom>
          <a:noFill/>
        </p:spPr>
        <p:txBody>
          <a:bodyPr wrap="square" lIns="91440" tIns="45720" rIns="91440" bIns="45720" rtlCol="0" anchor="t">
            <a:spAutoFit/>
          </a:bodyPr>
          <a:lstStyle/>
          <a:p>
            <a:r>
              <a:rPr lang="en-US" dirty="0"/>
              <a:t>Event camera operation [1]</a:t>
            </a:r>
          </a:p>
        </p:txBody>
      </p:sp>
    </p:spTree>
    <p:extLst>
      <p:ext uri="{BB962C8B-B14F-4D97-AF65-F5344CB8AC3E}">
        <p14:creationId xmlns:p14="http://schemas.microsoft.com/office/powerpoint/2010/main" val="102347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03FD2E-2CD6-6A1A-F108-058FE518A90D}"/>
              </a:ext>
            </a:extLst>
          </p:cNvPr>
          <p:cNvSpPr>
            <a:spLocks noGrp="1"/>
          </p:cNvSpPr>
          <p:nvPr>
            <p:ph type="title"/>
          </p:nvPr>
        </p:nvSpPr>
        <p:spPr/>
        <p:txBody>
          <a:bodyPr/>
          <a:lstStyle/>
          <a:p>
            <a:r>
              <a:rPr kumimoji="1" lang="en-US" altLang="ja-JP"/>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929C900F-CC04-3D5E-0371-799F0013F9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12</a:t>
            </a:fld>
            <a:endParaRPr lang="ja-JP" altLang="en-US"/>
          </a:p>
        </p:txBody>
      </p:sp>
      <p:sp>
        <p:nvSpPr>
          <p:cNvPr id="4" name="テキスト プレースホルダー 3">
            <a:extLst>
              <a:ext uri="{FF2B5EF4-FFF2-40B4-BE49-F238E27FC236}">
                <a16:creationId xmlns:a16="http://schemas.microsoft.com/office/drawing/2014/main" id="{E5F0F2B0-A042-2B6C-3A49-107462F8ADF1}"/>
              </a:ext>
            </a:extLst>
          </p:cNvPr>
          <p:cNvSpPr>
            <a:spLocks noGrp="1"/>
          </p:cNvSpPr>
          <p:nvPr>
            <p:ph type="body" idx="1"/>
          </p:nvPr>
        </p:nvSpPr>
        <p:spPr/>
        <p:txBody>
          <a:bodyPr/>
          <a:lstStyle/>
          <a:p>
            <a:r>
              <a:rPr kumimoji="1" lang="en-US" altLang="ja-JP" dirty="0"/>
              <a:t>Optical-flow</a:t>
            </a:r>
          </a:p>
          <a:p>
            <a:pPr lvl="1"/>
            <a:r>
              <a:rPr kumimoji="1" lang="en-US" altLang="ja-JP" dirty="0"/>
              <a:t>Vectors representing the movement (or motion) of objects </a:t>
            </a:r>
            <a:br>
              <a:rPr kumimoji="1" lang="en-US" altLang="ja-JP" dirty="0"/>
            </a:br>
            <a:r>
              <a:rPr kumimoji="1" lang="en-US" altLang="ja-JP" dirty="0"/>
              <a:t>and textures between consecutive images</a:t>
            </a:r>
          </a:p>
          <a:p>
            <a:pPr lvl="1"/>
            <a:endParaRPr kumimoji="1" lang="en-US" altLang="ja-JP" dirty="0"/>
          </a:p>
          <a:p>
            <a:r>
              <a:rPr kumimoji="1" lang="en-US" altLang="ja-JP" dirty="0"/>
              <a:t>Event-based Optical flow</a:t>
            </a:r>
          </a:p>
          <a:p>
            <a:pPr lvl="1"/>
            <a:r>
              <a:rPr lang="en-US" altLang="ja-JP" dirty="0"/>
              <a:t>Implemented as a self-supervised learning </a:t>
            </a:r>
          </a:p>
          <a:p>
            <a:pPr lvl="1"/>
            <a:r>
              <a:rPr lang="en-US" altLang="ja-JP" dirty="0"/>
              <a:t>Using an encoder-decoder model</a:t>
            </a:r>
          </a:p>
          <a:p>
            <a:pPr lvl="1"/>
            <a:endParaRPr kumimoji="1" lang="en-US" altLang="ja-JP" dirty="0"/>
          </a:p>
          <a:p>
            <a:pPr lvl="1"/>
            <a:r>
              <a:rPr kumimoji="1" lang="en-US" altLang="ja-JP" dirty="0"/>
              <a:t>Accuracy comparable to ANNs</a:t>
            </a:r>
          </a:p>
          <a:p>
            <a:pPr marL="565150" lvl="1" indent="0">
              <a:buNone/>
            </a:pPr>
            <a:r>
              <a:rPr kumimoji="1" lang="en-US" altLang="ja-JP" dirty="0"/>
              <a:t>	  </a:t>
            </a:r>
            <a:r>
              <a:rPr lang="en-US" altLang="ja-JP" dirty="0"/>
              <a:t>The model size is too large to be directly </a:t>
            </a:r>
            <a:br>
              <a:rPr lang="en-US" altLang="ja-JP" dirty="0"/>
            </a:br>
            <a:r>
              <a:rPr lang="en-US" altLang="ja-JP" dirty="0"/>
              <a:t>	     implemented on a neuromorphic chip</a:t>
            </a:r>
          </a:p>
          <a:p>
            <a:pPr marL="565150" lvl="1" indent="0">
              <a:buNone/>
            </a:pPr>
            <a:endParaRPr kumimoji="1" lang="en-US" altLang="ja-JP" dirty="0"/>
          </a:p>
          <a:p>
            <a:pPr lvl="1"/>
            <a:r>
              <a:rPr lang="en-US" altLang="ja-JP" dirty="0"/>
              <a:t>Techniques to reduce the network size are required</a:t>
            </a:r>
            <a:endParaRPr kumimoji="1" lang="en-US" altLang="ja-JP" dirty="0"/>
          </a:p>
        </p:txBody>
      </p:sp>
      <p:pic>
        <p:nvPicPr>
          <p:cNvPr id="6" name="図 5">
            <a:extLst>
              <a:ext uri="{FF2B5EF4-FFF2-40B4-BE49-F238E27FC236}">
                <a16:creationId xmlns:a16="http://schemas.microsoft.com/office/drawing/2014/main" id="{82108EB9-8C11-7A17-3101-CA25A3840754}"/>
              </a:ext>
            </a:extLst>
          </p:cNvPr>
          <p:cNvPicPr>
            <a:picLocks noChangeAspect="1"/>
          </p:cNvPicPr>
          <p:nvPr/>
        </p:nvPicPr>
        <p:blipFill>
          <a:blip r:embed="rId3"/>
          <a:stretch>
            <a:fillRect/>
          </a:stretch>
        </p:blipFill>
        <p:spPr>
          <a:xfrm>
            <a:off x="6953164" y="2216059"/>
            <a:ext cx="4742734" cy="2627298"/>
          </a:xfrm>
          <a:prstGeom prst="rect">
            <a:avLst/>
          </a:prstGeom>
        </p:spPr>
      </p:pic>
      <p:sp>
        <p:nvSpPr>
          <p:cNvPr id="8" name="テキスト ボックス 7">
            <a:extLst>
              <a:ext uri="{FF2B5EF4-FFF2-40B4-BE49-F238E27FC236}">
                <a16:creationId xmlns:a16="http://schemas.microsoft.com/office/drawing/2014/main" id="{DD2B2F47-4A30-EC66-00BC-97628D247CAF}"/>
              </a:ext>
            </a:extLst>
          </p:cNvPr>
          <p:cNvSpPr txBox="1"/>
          <p:nvPr/>
        </p:nvSpPr>
        <p:spPr>
          <a:xfrm>
            <a:off x="3594434" y="6044266"/>
            <a:ext cx="8731316" cy="461665"/>
          </a:xfrm>
          <a:prstGeom prst="rect">
            <a:avLst/>
          </a:prstGeom>
          <a:noFill/>
        </p:spPr>
        <p:txBody>
          <a:bodyPr wrap="square">
            <a:spAutoFit/>
          </a:bodyPr>
          <a:lstStyle/>
          <a:p>
            <a:r>
              <a:rPr lang="en-US" altLang="ja-JP" sz="1200" dirty="0"/>
              <a:t>J </a:t>
            </a:r>
            <a:r>
              <a:rPr lang="en-US" altLang="ja-JP" sz="1200" dirty="0" err="1"/>
              <a:t>Hagenaars</a:t>
            </a:r>
            <a:r>
              <a:rPr lang="en-US" altLang="ja-JP" sz="1200" dirty="0"/>
              <a:t>, F Paredes-</a:t>
            </a:r>
            <a:r>
              <a:rPr lang="en-US" altLang="ja-JP" sz="1200" dirty="0" err="1"/>
              <a:t>Vall´es</a:t>
            </a:r>
            <a:r>
              <a:rPr lang="en-US" altLang="ja-JP" sz="1200" dirty="0"/>
              <a:t>, and G De Croon, ”self-supervised learning of event-based optical flow with spiking neural networks”, Advances in Neural Information Processing Systems, Vol. 34, pp. 7167–7179, 2021. </a:t>
            </a:r>
            <a:endParaRPr lang="ja-JP" altLang="en-US" sz="1200" dirty="0"/>
          </a:p>
        </p:txBody>
      </p:sp>
    </p:spTree>
    <p:extLst>
      <p:ext uri="{BB962C8B-B14F-4D97-AF65-F5344CB8AC3E}">
        <p14:creationId xmlns:p14="http://schemas.microsoft.com/office/powerpoint/2010/main" val="277875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C6426-5364-35DE-9B02-3D98B9C3160B}"/>
              </a:ext>
            </a:extLst>
          </p:cNvPr>
          <p:cNvSpPr>
            <a:spLocks noGrp="1"/>
          </p:cNvSpPr>
          <p:nvPr>
            <p:ph type="title"/>
          </p:nvPr>
        </p:nvSpPr>
        <p:spPr/>
        <p:txBody>
          <a:bodyPr/>
          <a:lstStyle/>
          <a:p>
            <a:r>
              <a:rPr kumimoji="1" lang="en-US" altLang="ja-JP" dirty="0"/>
              <a:t>3. Neuromorphic Control using Event-based Vision</a:t>
            </a:r>
            <a:endParaRPr kumimoji="1" lang="ja-JP" altLang="en-US"/>
          </a:p>
        </p:txBody>
      </p:sp>
      <p:sp>
        <p:nvSpPr>
          <p:cNvPr id="3" name="スライド番号プレースホルダー 2">
            <a:extLst>
              <a:ext uri="{FF2B5EF4-FFF2-40B4-BE49-F238E27FC236}">
                <a16:creationId xmlns:a16="http://schemas.microsoft.com/office/drawing/2014/main" id="{A6967966-DBC6-3582-D41C-AB8ABE8D75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13</a:t>
            </a:fld>
            <a:endParaRPr lang="ja-JP" altLang="en-US"/>
          </a:p>
        </p:txBody>
      </p:sp>
      <p:sp>
        <p:nvSpPr>
          <p:cNvPr id="4" name="テキスト プレースホルダー 3">
            <a:extLst>
              <a:ext uri="{FF2B5EF4-FFF2-40B4-BE49-F238E27FC236}">
                <a16:creationId xmlns:a16="http://schemas.microsoft.com/office/drawing/2014/main" id="{820577E1-E344-6A7F-B72D-808EA078F1A1}"/>
              </a:ext>
            </a:extLst>
          </p:cNvPr>
          <p:cNvSpPr>
            <a:spLocks noGrp="1"/>
          </p:cNvSpPr>
          <p:nvPr>
            <p:ph type="body" idx="1"/>
          </p:nvPr>
        </p:nvSpPr>
        <p:spPr>
          <a:xfrm>
            <a:off x="121302" y="672363"/>
            <a:ext cx="11376660" cy="5597434"/>
          </a:xfrm>
        </p:spPr>
        <p:txBody>
          <a:bodyPr/>
          <a:lstStyle/>
          <a:p>
            <a:r>
              <a:rPr kumimoji="1" lang="en-US" altLang="ja-JP" dirty="0"/>
              <a:t>Vision Network Architecture</a:t>
            </a:r>
          </a:p>
          <a:p>
            <a:pPr lvl="1"/>
            <a:r>
              <a:rPr kumimoji="1" lang="en-US" altLang="ja-JP" b="1" dirty="0"/>
              <a:t>Event buffer</a:t>
            </a:r>
          </a:p>
          <a:p>
            <a:pPr lvl="2"/>
            <a:r>
              <a:rPr kumimoji="1" lang="en-US" altLang="ja-JP" dirty="0"/>
              <a:t>Temporal accumulation of events to create an event grid</a:t>
            </a:r>
          </a:p>
          <a:p>
            <a:pPr lvl="1">
              <a:lnSpc>
                <a:spcPct val="200000"/>
              </a:lnSpc>
            </a:pPr>
            <a:r>
              <a:rPr kumimoji="1" lang="en-US" altLang="ja-JP" b="1" dirty="0"/>
              <a:t>Encoder Network </a:t>
            </a:r>
            <a:r>
              <a:rPr kumimoji="1" lang="en-US" altLang="ja-JP" dirty="0"/>
              <a:t>(</a:t>
            </a:r>
            <a:r>
              <a:rPr kumimoji="1" lang="en-US" altLang="ja-JP" dirty="0">
                <a:solidFill>
                  <a:srgbClr val="FF0000"/>
                </a:solidFill>
              </a:rPr>
              <a:t>SNN</a:t>
            </a:r>
            <a:r>
              <a:rPr kumimoji="1" lang="en-US" altLang="ja-JP" dirty="0"/>
              <a:t>)</a:t>
            </a:r>
          </a:p>
          <a:p>
            <a:pPr lvl="2"/>
            <a:r>
              <a:rPr kumimoji="1" lang="en-US" altLang="ja-JP" dirty="0"/>
              <a:t>Output the feature vector (Encoder×3+Pooling)</a:t>
            </a:r>
          </a:p>
          <a:p>
            <a:pPr lvl="1">
              <a:lnSpc>
                <a:spcPct val="200000"/>
              </a:lnSpc>
            </a:pPr>
            <a:r>
              <a:rPr kumimoji="1" lang="en-US" altLang="ja-JP" b="1" dirty="0"/>
              <a:t>Optical flow estimation</a:t>
            </a:r>
          </a:p>
          <a:p>
            <a:pPr lvl="2"/>
            <a:r>
              <a:rPr kumimoji="1" lang="en-US" altLang="ja-JP" dirty="0"/>
              <a:t>Estimating local optical flow </a:t>
            </a:r>
            <a:br>
              <a:rPr kumimoji="1" lang="en-US" altLang="ja-JP" dirty="0"/>
            </a:br>
            <a:r>
              <a:rPr kumimoji="1" lang="en-US" altLang="ja-JP" dirty="0"/>
              <a:t>from feature vectors</a:t>
            </a:r>
          </a:p>
          <a:p>
            <a:pPr lvl="2"/>
            <a:r>
              <a:rPr kumimoji="1" lang="en-US" altLang="ja-JP" dirty="0"/>
              <a:t>Combine four local optical flows</a:t>
            </a:r>
            <a:br>
              <a:rPr kumimoji="1" lang="en-US" altLang="ja-JP" dirty="0"/>
            </a:br>
            <a:r>
              <a:rPr kumimoji="1" lang="en-US" altLang="ja-JP" dirty="0"/>
              <a:t> to create optical flow buffer.</a:t>
            </a:r>
          </a:p>
          <a:p>
            <a:pPr lvl="1">
              <a:lnSpc>
                <a:spcPct val="200000"/>
              </a:lnSpc>
            </a:pPr>
            <a:r>
              <a:rPr kumimoji="1" lang="en-US" altLang="ja-JP" b="1" dirty="0"/>
              <a:t>Contrast Maximization (SSL)</a:t>
            </a:r>
          </a:p>
          <a:p>
            <a:pPr lvl="2"/>
            <a:r>
              <a:rPr kumimoji="1" lang="en-US" altLang="ja-JP" dirty="0"/>
              <a:t>Deblurring event images </a:t>
            </a:r>
            <a:br>
              <a:rPr kumimoji="1" lang="en-US" altLang="ja-JP" dirty="0"/>
            </a:br>
            <a:r>
              <a:rPr kumimoji="1" lang="en-US" altLang="ja-JP" dirty="0"/>
              <a:t>using optical flow buffer</a:t>
            </a:r>
          </a:p>
        </p:txBody>
      </p:sp>
      <p:pic>
        <p:nvPicPr>
          <p:cNvPr id="5" name="図 4">
            <a:extLst>
              <a:ext uri="{FF2B5EF4-FFF2-40B4-BE49-F238E27FC236}">
                <a16:creationId xmlns:a16="http://schemas.microsoft.com/office/drawing/2014/main" id="{B11FCC87-56C1-C5EC-E174-57E96CF98E5D}"/>
              </a:ext>
            </a:extLst>
          </p:cNvPr>
          <p:cNvPicPr>
            <a:picLocks noChangeAspect="1"/>
          </p:cNvPicPr>
          <p:nvPr/>
        </p:nvPicPr>
        <p:blipFill>
          <a:blip r:embed="rId3"/>
          <a:stretch>
            <a:fillRect/>
          </a:stretch>
        </p:blipFill>
        <p:spPr>
          <a:xfrm>
            <a:off x="5905500" y="3391499"/>
            <a:ext cx="6165198" cy="3030235"/>
          </a:xfrm>
          <a:prstGeom prst="rect">
            <a:avLst/>
          </a:prstGeom>
        </p:spPr>
      </p:pic>
      <p:pic>
        <p:nvPicPr>
          <p:cNvPr id="14" name="図 13">
            <a:extLst>
              <a:ext uri="{FF2B5EF4-FFF2-40B4-BE49-F238E27FC236}">
                <a16:creationId xmlns:a16="http://schemas.microsoft.com/office/drawing/2014/main" id="{7946C6E0-0CA1-CED2-EA12-F01C8E843013}"/>
              </a:ext>
            </a:extLst>
          </p:cNvPr>
          <p:cNvPicPr>
            <a:picLocks noChangeAspect="1"/>
          </p:cNvPicPr>
          <p:nvPr/>
        </p:nvPicPr>
        <p:blipFill>
          <a:blip r:embed="rId4"/>
          <a:srcRect l="30456" t="29283" r="35839" b="-1"/>
          <a:stretch>
            <a:fillRect/>
          </a:stretch>
        </p:blipFill>
        <p:spPr>
          <a:xfrm>
            <a:off x="9502140" y="815584"/>
            <a:ext cx="1851661" cy="2655496"/>
          </a:xfrm>
          <a:prstGeom prst="rect">
            <a:avLst/>
          </a:prstGeom>
        </p:spPr>
      </p:pic>
    </p:spTree>
    <p:extLst>
      <p:ext uri="{BB962C8B-B14F-4D97-AF65-F5344CB8AC3E}">
        <p14:creationId xmlns:p14="http://schemas.microsoft.com/office/powerpoint/2010/main" val="21529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15BFE371-3984-6BA5-446A-A631F400FE70}"/>
              </a:ext>
            </a:extLst>
          </p:cNvPr>
          <p:cNvSpPr/>
          <p:nvPr/>
        </p:nvSpPr>
        <p:spPr>
          <a:xfrm>
            <a:off x="67714" y="951376"/>
            <a:ext cx="5478341" cy="1181100"/>
          </a:xfrm>
          <a:prstGeom prst="rect">
            <a:avLst/>
          </a:prstGeom>
          <a:noFill/>
          <a:ln>
            <a:solidFill>
              <a:srgbClr val="10ABB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793C9F8-6965-1DA0-34D7-FEB5FCC6B269}"/>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2D4B9071-AE5F-0B0E-9054-53AFB9D2EB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14</a:t>
            </a:fld>
            <a:endParaRPr lang="ja-JP" altLang="en-US"/>
          </a:p>
        </p:txBody>
      </p:sp>
      <p:pic>
        <p:nvPicPr>
          <p:cNvPr id="5" name="図 4">
            <a:extLst>
              <a:ext uri="{FF2B5EF4-FFF2-40B4-BE49-F238E27FC236}">
                <a16:creationId xmlns:a16="http://schemas.microsoft.com/office/drawing/2014/main" id="{4CED9C6A-E228-45EB-102A-C50A1544192E}"/>
              </a:ext>
            </a:extLst>
          </p:cNvPr>
          <p:cNvPicPr>
            <a:picLocks noChangeAspect="1"/>
          </p:cNvPicPr>
          <p:nvPr/>
        </p:nvPicPr>
        <p:blipFill>
          <a:blip r:embed="rId3"/>
          <a:stretch>
            <a:fillRect/>
          </a:stretch>
        </p:blipFill>
        <p:spPr>
          <a:xfrm>
            <a:off x="5757330" y="1418895"/>
            <a:ext cx="6434670" cy="3527054"/>
          </a:xfrm>
          <a:prstGeom prst="rect">
            <a:avLst/>
          </a:prstGeom>
        </p:spPr>
      </p:pic>
      <p:pic>
        <p:nvPicPr>
          <p:cNvPr id="7" name="図 6">
            <a:extLst>
              <a:ext uri="{FF2B5EF4-FFF2-40B4-BE49-F238E27FC236}">
                <a16:creationId xmlns:a16="http://schemas.microsoft.com/office/drawing/2014/main" id="{24AD01BC-BE39-DD1D-7B05-FAD0216C1556}"/>
              </a:ext>
            </a:extLst>
          </p:cNvPr>
          <p:cNvPicPr>
            <a:picLocks noChangeAspect="1"/>
          </p:cNvPicPr>
          <p:nvPr/>
        </p:nvPicPr>
        <p:blipFill>
          <a:blip r:embed="rId4"/>
          <a:stretch>
            <a:fillRect/>
          </a:stretch>
        </p:blipFill>
        <p:spPr>
          <a:xfrm>
            <a:off x="77240" y="4800114"/>
            <a:ext cx="5324475" cy="897795"/>
          </a:xfrm>
          <a:prstGeom prst="rect">
            <a:avLst/>
          </a:prstGeom>
        </p:spPr>
      </p:pic>
      <p:sp>
        <p:nvSpPr>
          <p:cNvPr id="8" name="テキスト ボックス 7">
            <a:extLst>
              <a:ext uri="{FF2B5EF4-FFF2-40B4-BE49-F238E27FC236}">
                <a16:creationId xmlns:a16="http://schemas.microsoft.com/office/drawing/2014/main" id="{46DEE884-E4D8-3258-EEC6-CDD46E672124}"/>
              </a:ext>
            </a:extLst>
          </p:cNvPr>
          <p:cNvSpPr txBox="1"/>
          <p:nvPr/>
        </p:nvSpPr>
        <p:spPr>
          <a:xfrm>
            <a:off x="148676" y="745906"/>
            <a:ext cx="3492380" cy="369332"/>
          </a:xfrm>
          <a:prstGeom prst="rect">
            <a:avLst/>
          </a:prstGeom>
          <a:solidFill>
            <a:schemeClr val="bg1"/>
          </a:solid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Controller (Linear map, 9×4)</a:t>
            </a:r>
            <a:endParaRPr kumimoji="1" lang="ja-JP" altLang="en-US" sz="1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84AE4C80-2F7C-2C9E-DB52-C1DA50863DF2}"/>
              </a:ext>
            </a:extLst>
          </p:cNvPr>
          <p:cNvSpPr txBox="1"/>
          <p:nvPr/>
        </p:nvSpPr>
        <p:spPr>
          <a:xfrm>
            <a:off x="148675" y="1167390"/>
            <a:ext cx="5549779"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[3DF velocity, 3DoF acceleration, Pitch, Roll, Target velocity]</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5267655-D8E8-77E6-34CF-A2A91AE1E240}"/>
              </a:ext>
            </a:extLst>
          </p:cNvPr>
          <p:cNvSpPr txBox="1"/>
          <p:nvPr/>
        </p:nvSpPr>
        <p:spPr>
          <a:xfrm>
            <a:off x="-43473" y="2389958"/>
            <a:ext cx="286226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Evolutionary algorithm</a:t>
            </a:r>
            <a:endParaRPr kumimoji="1" lang="ja-JP" altLang="en-US" sz="1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D1D0B4BD-DD8A-8D9F-F25F-9B6F9A24C853}"/>
              </a:ext>
            </a:extLst>
          </p:cNvPr>
          <p:cNvSpPr txBox="1"/>
          <p:nvPr/>
        </p:nvSpPr>
        <p:spPr>
          <a:xfrm>
            <a:off x="1521923" y="1749654"/>
            <a:ext cx="2416055"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[Thrust, Roll, Pitch, Yaw]</a:t>
            </a:r>
            <a:endParaRPr kumimoji="1" lang="ja-JP" altLang="en-US" dirty="0">
              <a:latin typeface="メイリオ" panose="020B0604030504040204" pitchFamily="50" charset="-128"/>
              <a:ea typeface="メイリオ" panose="020B0604030504040204" pitchFamily="50" charset="-128"/>
            </a:endParaRPr>
          </a:p>
        </p:txBody>
      </p:sp>
      <p:sp>
        <p:nvSpPr>
          <p:cNvPr id="12" name="矢印: 下 11">
            <a:extLst>
              <a:ext uri="{FF2B5EF4-FFF2-40B4-BE49-F238E27FC236}">
                <a16:creationId xmlns:a16="http://schemas.microsoft.com/office/drawing/2014/main" id="{18A164BD-94F1-7621-404E-DE1AEBF69094}"/>
              </a:ext>
            </a:extLst>
          </p:cNvPr>
          <p:cNvSpPr/>
          <p:nvPr/>
        </p:nvSpPr>
        <p:spPr>
          <a:xfrm>
            <a:off x="2641110" y="1475166"/>
            <a:ext cx="177680" cy="274487"/>
          </a:xfrm>
          <a:prstGeom prst="down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1D4F073-A033-FBF3-B5D9-80BECCF7E343}"/>
              </a:ext>
            </a:extLst>
          </p:cNvPr>
          <p:cNvSpPr txBox="1"/>
          <p:nvPr/>
        </p:nvSpPr>
        <p:spPr>
          <a:xfrm>
            <a:off x="1308872" y="2776985"/>
            <a:ext cx="3058991"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100 random 9×4 matrix</a:t>
            </a:r>
            <a:endParaRPr kumimoji="1" lang="ja-JP" altLang="en-US" sz="18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E03D6473-1081-1256-E934-126D99A670B9}"/>
              </a:ext>
            </a:extLst>
          </p:cNvPr>
          <p:cNvSpPr txBox="1"/>
          <p:nvPr/>
        </p:nvSpPr>
        <p:spPr>
          <a:xfrm>
            <a:off x="1333932" y="3669132"/>
            <a:ext cx="2862264" cy="646331"/>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Select the 100 items with the highest fitness</a:t>
            </a:r>
            <a:endParaRPr kumimoji="1" lang="ja-JP" altLang="en-US" sz="1800" dirty="0">
              <a:latin typeface="メイリオ" panose="020B0604030504040204" pitchFamily="50" charset="-128"/>
              <a:ea typeface="メイリオ" panose="020B0604030504040204" pitchFamily="50" charset="-128"/>
            </a:endParaRPr>
          </a:p>
        </p:txBody>
      </p:sp>
      <p:sp>
        <p:nvSpPr>
          <p:cNvPr id="16" name="矢印: 下 15">
            <a:extLst>
              <a:ext uri="{FF2B5EF4-FFF2-40B4-BE49-F238E27FC236}">
                <a16:creationId xmlns:a16="http://schemas.microsoft.com/office/drawing/2014/main" id="{C00AED1B-4C94-B781-2FBC-3D5E36162409}"/>
              </a:ext>
            </a:extLst>
          </p:cNvPr>
          <p:cNvSpPr/>
          <p:nvPr/>
        </p:nvSpPr>
        <p:spPr>
          <a:xfrm>
            <a:off x="2536644" y="3110926"/>
            <a:ext cx="173651" cy="528688"/>
          </a:xfrm>
          <a:prstGeom prst="down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E3B4A86-814D-5FFE-AC55-5F56BB70612F}"/>
              </a:ext>
            </a:extLst>
          </p:cNvPr>
          <p:cNvSpPr txBox="1"/>
          <p:nvPr/>
        </p:nvSpPr>
        <p:spPr>
          <a:xfrm>
            <a:off x="3244483" y="3145912"/>
            <a:ext cx="2157232" cy="523220"/>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Add </a:t>
            </a:r>
            <a:r>
              <a:rPr lang="en-US" altLang="ja-JP" i="1" dirty="0">
                <a:latin typeface="メイリオ" panose="020B0604030504040204" pitchFamily="50" charset="-128"/>
                <a:ea typeface="メイリオ" panose="020B0604030504040204" pitchFamily="50" charset="-128"/>
              </a:rPr>
              <a:t>N</a:t>
            </a:r>
            <a:r>
              <a:rPr lang="en-US" altLang="ja-JP" dirty="0">
                <a:latin typeface="メイリオ" panose="020B0604030504040204" pitchFamily="50" charset="-128"/>
                <a:ea typeface="メイリオ" panose="020B0604030504040204" pitchFamily="50" charset="-128"/>
              </a:rPr>
              <a:t>(0, 0.001) noise </a:t>
            </a:r>
            <a:br>
              <a:rPr lang="en-US" altLang="ja-JP" dirty="0">
                <a:latin typeface="メイリオ" panose="020B0604030504040204" pitchFamily="50" charset="-128"/>
                <a:ea typeface="メイリオ" panose="020B0604030504040204" pitchFamily="50" charset="-128"/>
              </a:rPr>
            </a:br>
            <a:r>
              <a:rPr kumimoji="1" lang="en-US" altLang="ja-JP" dirty="0">
                <a:latin typeface="メイリオ" panose="020B0604030504040204" pitchFamily="50" charset="-128"/>
                <a:ea typeface="メイリオ" panose="020B0604030504040204" pitchFamily="50" charset="-128"/>
              </a:rPr>
              <a:t>to increase the variety</a:t>
            </a:r>
            <a:endParaRPr kumimoji="1" lang="ja-JP" altLang="en-US"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123E9E0E-4CA5-5F0F-DE2D-5BC218B0FED5}"/>
              </a:ext>
            </a:extLst>
          </p:cNvPr>
          <p:cNvCxnSpPr/>
          <p:nvPr/>
        </p:nvCxnSpPr>
        <p:spPr>
          <a:xfrm flipH="1">
            <a:off x="2735411" y="3367100"/>
            <a:ext cx="50907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左大かっこ 19">
            <a:extLst>
              <a:ext uri="{FF2B5EF4-FFF2-40B4-BE49-F238E27FC236}">
                <a16:creationId xmlns:a16="http://schemas.microsoft.com/office/drawing/2014/main" id="{BF0F9056-9D72-D6FC-FF1B-E8380A76E415}"/>
              </a:ext>
            </a:extLst>
          </p:cNvPr>
          <p:cNvSpPr/>
          <p:nvPr/>
        </p:nvSpPr>
        <p:spPr>
          <a:xfrm>
            <a:off x="1195820" y="2776985"/>
            <a:ext cx="112996" cy="1538478"/>
          </a:xfrm>
          <a:prstGeom prst="leftBracket">
            <a:avLst/>
          </a:prstGeom>
          <a:ln w="19050">
            <a:solidFill>
              <a:srgbClr val="10AB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689987D-1D38-582B-2BAE-2DEAAD722A8D}"/>
              </a:ext>
            </a:extLst>
          </p:cNvPr>
          <p:cNvSpPr txBox="1"/>
          <p:nvPr/>
        </p:nvSpPr>
        <p:spPr>
          <a:xfrm>
            <a:off x="292945" y="3407522"/>
            <a:ext cx="839315" cy="276999"/>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×25000</a:t>
            </a:r>
            <a:endParaRPr kumimoji="1" lang="ja-JP" altLang="en-US" sz="1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98AF8723-83E0-D865-6DD2-40EC8A99225D}"/>
              </a:ext>
            </a:extLst>
          </p:cNvPr>
          <p:cNvSpPr txBox="1"/>
          <p:nvPr/>
        </p:nvSpPr>
        <p:spPr>
          <a:xfrm>
            <a:off x="61301" y="4576617"/>
            <a:ext cx="286226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Fitness function</a:t>
            </a:r>
            <a:endParaRPr kumimoji="1" lang="ja-JP" altLang="en-US" sz="1800" dirty="0">
              <a:latin typeface="メイリオ" panose="020B0604030504040204" pitchFamily="50" charset="-128"/>
              <a:ea typeface="メイリオ" panose="020B0604030504040204" pitchFamily="50" charset="-128"/>
            </a:endParaRPr>
          </a:p>
        </p:txBody>
      </p:sp>
      <p:cxnSp>
        <p:nvCxnSpPr>
          <p:cNvPr id="24" name="直線コネクタ 23">
            <a:extLst>
              <a:ext uri="{FF2B5EF4-FFF2-40B4-BE49-F238E27FC236}">
                <a16:creationId xmlns:a16="http://schemas.microsoft.com/office/drawing/2014/main" id="{219FD80F-2A37-E516-ACDD-E84E3C8A708D}"/>
              </a:ext>
            </a:extLst>
          </p:cNvPr>
          <p:cNvCxnSpPr>
            <a:cxnSpLocks/>
          </p:cNvCxnSpPr>
          <p:nvPr/>
        </p:nvCxnSpPr>
        <p:spPr>
          <a:xfrm>
            <a:off x="2466975" y="5697909"/>
            <a:ext cx="19716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9123D25-E353-129B-477A-9D221890E618}"/>
              </a:ext>
            </a:extLst>
          </p:cNvPr>
          <p:cNvSpPr txBox="1"/>
          <p:nvPr/>
        </p:nvSpPr>
        <p:spPr>
          <a:xfrm>
            <a:off x="2259167" y="5745763"/>
            <a:ext cx="254378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Translational velocity error</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28" name="直線コネクタ 27">
            <a:extLst>
              <a:ext uri="{FF2B5EF4-FFF2-40B4-BE49-F238E27FC236}">
                <a16:creationId xmlns:a16="http://schemas.microsoft.com/office/drawing/2014/main" id="{9EA5701A-D51F-BBCA-BD21-02041A3BA545}"/>
              </a:ext>
            </a:extLst>
          </p:cNvPr>
          <p:cNvCxnSpPr/>
          <p:nvPr/>
        </p:nvCxnSpPr>
        <p:spPr>
          <a:xfrm>
            <a:off x="4720162" y="5697909"/>
            <a:ext cx="571500" cy="0"/>
          </a:xfrm>
          <a:prstGeom prst="line">
            <a:avLst/>
          </a:prstGeom>
          <a:ln w="1905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B66C683-14EB-F6D9-0756-964CB5EDDAF7}"/>
              </a:ext>
            </a:extLst>
          </p:cNvPr>
          <p:cNvSpPr txBox="1"/>
          <p:nvPr/>
        </p:nvSpPr>
        <p:spPr>
          <a:xfrm>
            <a:off x="4720162" y="5731877"/>
            <a:ext cx="1293049"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Yaw penalty</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3212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19E96F-3E4C-D897-B044-DFA71CB42B93}"/>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CAE3EE9F-ECE2-8C5F-EBE6-D8E7F92F4F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15</a:t>
            </a:fld>
            <a:endParaRPr lang="ja-JP" altLang="en-US"/>
          </a:p>
        </p:txBody>
      </p:sp>
      <p:sp>
        <p:nvSpPr>
          <p:cNvPr id="4" name="テキスト プレースホルダー 3">
            <a:extLst>
              <a:ext uri="{FF2B5EF4-FFF2-40B4-BE49-F238E27FC236}">
                <a16:creationId xmlns:a16="http://schemas.microsoft.com/office/drawing/2014/main" id="{21E54D29-955B-3F38-7E3D-C8DCEDF6543B}"/>
              </a:ext>
            </a:extLst>
          </p:cNvPr>
          <p:cNvSpPr>
            <a:spLocks noGrp="1"/>
          </p:cNvSpPr>
          <p:nvPr>
            <p:ph type="body" idx="1"/>
          </p:nvPr>
        </p:nvSpPr>
        <p:spPr/>
        <p:txBody>
          <a:bodyPr/>
          <a:lstStyle/>
          <a:p>
            <a:pPr marL="116840" indent="0">
              <a:buNone/>
            </a:pPr>
            <a:r>
              <a:rPr kumimoji="1" lang="en-US" altLang="ja-JP" dirty="0"/>
              <a:t>Result : Vision network</a:t>
            </a:r>
            <a:r>
              <a:rPr kumimoji="1" lang="ja-JP" altLang="en-US" dirty="0"/>
              <a:t> </a:t>
            </a:r>
            <a:r>
              <a:rPr kumimoji="1" lang="en-US" altLang="ja-JP" dirty="0"/>
              <a:t>(simulation)</a:t>
            </a:r>
          </a:p>
          <a:p>
            <a:pPr marL="116840" indent="0">
              <a:buNone/>
            </a:pPr>
            <a:endParaRPr kumimoji="1" lang="en-US" altLang="ja-JP" dirty="0"/>
          </a:p>
          <a:p>
            <a:r>
              <a:rPr kumimoji="1" lang="en-US" altLang="ja-JP" b="0" dirty="0"/>
              <a:t>Pose estimation</a:t>
            </a:r>
          </a:p>
          <a:p>
            <a:pPr lvl="1"/>
            <a:r>
              <a:rPr kumimoji="1" lang="en-US" altLang="ja-JP" dirty="0"/>
              <a:t>Three different speeds</a:t>
            </a:r>
            <a:br>
              <a:rPr kumimoji="1" lang="en-US" altLang="ja-JP" dirty="0"/>
            </a:br>
            <a:r>
              <a:rPr kumimoji="1" lang="en-US" altLang="ja-JP" dirty="0"/>
              <a:t>(Slow, Medium, Fast)</a:t>
            </a:r>
          </a:p>
          <a:p>
            <a:pPr lvl="3"/>
            <a:endParaRPr kumimoji="1" lang="en-US" altLang="ja-JP" b="0" dirty="0"/>
          </a:p>
          <a:p>
            <a:pPr marL="565150" lvl="1" indent="0">
              <a:buNone/>
            </a:pPr>
            <a:endParaRPr kumimoji="1" lang="en-US" altLang="ja-JP" b="0" dirty="0"/>
          </a:p>
          <a:p>
            <a:pPr lvl="1"/>
            <a:endParaRPr kumimoji="1" lang="en-US" altLang="ja-JP" b="0" dirty="0"/>
          </a:p>
          <a:p>
            <a:pPr marL="565150" lvl="1" indent="0">
              <a:buNone/>
            </a:pPr>
            <a:endParaRPr kumimoji="1" lang="en-US" altLang="ja-JP" b="0" dirty="0"/>
          </a:p>
          <a:p>
            <a:pPr marL="116840" indent="0">
              <a:buNone/>
            </a:pPr>
            <a:r>
              <a:rPr kumimoji="1" lang="en-US" altLang="ja-JP" dirty="0"/>
              <a:t>	</a:t>
            </a:r>
            <a:endParaRPr kumimoji="1" lang="ja-JP" altLang="en-US" dirty="0"/>
          </a:p>
        </p:txBody>
      </p:sp>
      <p:pic>
        <p:nvPicPr>
          <p:cNvPr id="9" name="図 8">
            <a:extLst>
              <a:ext uri="{FF2B5EF4-FFF2-40B4-BE49-F238E27FC236}">
                <a16:creationId xmlns:a16="http://schemas.microsoft.com/office/drawing/2014/main" id="{FA299750-D7D8-F5BD-C5CB-7D0BD4A7301D}"/>
              </a:ext>
            </a:extLst>
          </p:cNvPr>
          <p:cNvPicPr>
            <a:picLocks noChangeAspect="1"/>
          </p:cNvPicPr>
          <p:nvPr/>
        </p:nvPicPr>
        <p:blipFill>
          <a:blip r:embed="rId3"/>
          <a:stretch>
            <a:fillRect/>
          </a:stretch>
        </p:blipFill>
        <p:spPr>
          <a:xfrm>
            <a:off x="6004082" y="1737160"/>
            <a:ext cx="5182049" cy="2926334"/>
          </a:xfrm>
          <a:prstGeom prst="rect">
            <a:avLst/>
          </a:prstGeom>
        </p:spPr>
      </p:pic>
    </p:spTree>
    <p:extLst>
      <p:ext uri="{BB962C8B-B14F-4D97-AF65-F5344CB8AC3E}">
        <p14:creationId xmlns:p14="http://schemas.microsoft.com/office/powerpoint/2010/main" val="401274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A81E0-DBC3-8343-72DB-E6E65C8531EB}"/>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88C4B3C0-FA5F-5FFA-664A-5CF72ACCF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16</a:t>
            </a:fld>
            <a:endParaRPr lang="ja-JP" altLang="en-US"/>
          </a:p>
        </p:txBody>
      </p:sp>
      <p:sp>
        <p:nvSpPr>
          <p:cNvPr id="4" name="テキスト プレースホルダー 3">
            <a:extLst>
              <a:ext uri="{FF2B5EF4-FFF2-40B4-BE49-F238E27FC236}">
                <a16:creationId xmlns:a16="http://schemas.microsoft.com/office/drawing/2014/main" id="{AA9629D9-0614-6416-0780-BE67D6DD8AF2}"/>
              </a:ext>
            </a:extLst>
          </p:cNvPr>
          <p:cNvSpPr>
            <a:spLocks noGrp="1"/>
          </p:cNvSpPr>
          <p:nvPr>
            <p:ph type="body" idx="1"/>
          </p:nvPr>
        </p:nvSpPr>
        <p:spPr>
          <a:xfrm>
            <a:off x="314782" y="745131"/>
            <a:ext cx="11376660" cy="5612620"/>
          </a:xfrm>
        </p:spPr>
        <p:txBody>
          <a:bodyPr/>
          <a:lstStyle/>
          <a:p>
            <a:r>
              <a:rPr kumimoji="1" lang="en-US" altLang="ja-JP" dirty="0"/>
              <a:t>Result : Evaluation of control</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lvl="1"/>
            <a:endParaRPr kumimoji="1" lang="en-US" altLang="ja-JP" b="0" dirty="0"/>
          </a:p>
          <a:p>
            <a:endParaRPr kumimoji="1" lang="ja-JP" altLang="en-US" dirty="0"/>
          </a:p>
        </p:txBody>
      </p:sp>
      <p:sp>
        <p:nvSpPr>
          <p:cNvPr id="9" name="テキスト プレースホルダー 3">
            <a:extLst>
              <a:ext uri="{FF2B5EF4-FFF2-40B4-BE49-F238E27FC236}">
                <a16:creationId xmlns:a16="http://schemas.microsoft.com/office/drawing/2014/main" id="{4420AE6A-1992-094E-476D-984A0540E8F2}"/>
              </a:ext>
            </a:extLst>
          </p:cNvPr>
          <p:cNvSpPr txBox="1">
            <a:spLocks/>
          </p:cNvSpPr>
          <p:nvPr/>
        </p:nvSpPr>
        <p:spPr>
          <a:xfrm>
            <a:off x="407669" y="4429603"/>
            <a:ext cx="11376660" cy="1009172"/>
          </a:xfrm>
          <a:prstGeom prst="rect">
            <a:avLst/>
          </a:prstGeom>
          <a:noFill/>
          <a:ln>
            <a:noFill/>
          </a:ln>
        </p:spPr>
        <p:txBody>
          <a:bodyPr spcFirstLastPara="1" wrap="square" lIns="91425" tIns="91425" rIns="91425" bIns="91425" numCol="2" anchor="t" anchorCtr="0">
            <a:normAutofit fontScale="77500" lnSpcReduction="200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b="0" dirty="0"/>
              <a:t>Simulation</a:t>
            </a:r>
          </a:p>
          <a:p>
            <a:pPr lvl="1"/>
            <a:r>
              <a:rPr kumimoji="1" lang="en-US" altLang="ja-JP" dirty="0"/>
              <a:t>Success in all flight patterns</a:t>
            </a:r>
          </a:p>
          <a:p>
            <a:pPr lvl="1"/>
            <a:endParaRPr kumimoji="1" lang="en-US" altLang="ja-JP" dirty="0"/>
          </a:p>
          <a:p>
            <a:r>
              <a:rPr kumimoji="1" lang="en-US" altLang="ja-JP" b="0" dirty="0"/>
              <a:t>Real </a:t>
            </a:r>
          </a:p>
          <a:p>
            <a:pPr lvl="1"/>
            <a:r>
              <a:rPr kumimoji="1" lang="en-US" altLang="ja-JP" dirty="0"/>
              <a:t>Failed in many patterns</a:t>
            </a:r>
          </a:p>
          <a:p>
            <a:pPr marL="1028700" lvl="2" indent="0">
              <a:buNone/>
            </a:pPr>
            <a:r>
              <a:rPr kumimoji="1" lang="en-US" altLang="ja-JP" dirty="0"/>
              <a:t>Cause </a:t>
            </a:r>
            <a:r>
              <a:rPr kumimoji="1" lang="ja-JP" altLang="en-US" dirty="0"/>
              <a:t>→ </a:t>
            </a:r>
            <a:r>
              <a:rPr kumimoji="1" lang="en-US" altLang="ja-JP" dirty="0"/>
              <a:t>Reality gap / Insufficient integral control</a:t>
            </a:r>
          </a:p>
        </p:txBody>
      </p:sp>
      <p:sp>
        <p:nvSpPr>
          <p:cNvPr id="12" name="テキスト プレースホルダー 3">
            <a:extLst>
              <a:ext uri="{FF2B5EF4-FFF2-40B4-BE49-F238E27FC236}">
                <a16:creationId xmlns:a16="http://schemas.microsoft.com/office/drawing/2014/main" id="{FD9F3852-E335-A01B-152F-9B2D32CD0D49}"/>
              </a:ext>
            </a:extLst>
          </p:cNvPr>
          <p:cNvSpPr txBox="1">
            <a:spLocks/>
          </p:cNvSpPr>
          <p:nvPr/>
        </p:nvSpPr>
        <p:spPr>
          <a:xfrm>
            <a:off x="396241" y="5335157"/>
            <a:ext cx="11376660" cy="10091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sz="1800" b="0" dirty="0"/>
              <a:t>Trajectory stability at high speed</a:t>
            </a:r>
          </a:p>
          <a:p>
            <a:pPr lvl="1"/>
            <a:r>
              <a:rPr kumimoji="1" lang="en-US" altLang="ja-JP" sz="1600" b="0" dirty="0"/>
              <a:t>Reduction in </a:t>
            </a:r>
            <a:r>
              <a:rPr kumimoji="1" lang="en-US" altLang="ja-JP" sz="1600" b="1" dirty="0"/>
              <a:t>noise ratio </a:t>
            </a:r>
            <a:r>
              <a:rPr kumimoji="1" lang="en-US" altLang="ja-JP" sz="1600" b="0" dirty="0"/>
              <a:t>by increasing the number of events</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lvl="1"/>
            <a:endParaRPr kumimoji="1" lang="en-US" altLang="ja-JP" dirty="0"/>
          </a:p>
          <a:p>
            <a:endParaRPr kumimoji="1" lang="ja-JP" altLang="en-US" dirty="0"/>
          </a:p>
        </p:txBody>
      </p:sp>
      <p:pic>
        <p:nvPicPr>
          <p:cNvPr id="16" name="図 15">
            <a:extLst>
              <a:ext uri="{FF2B5EF4-FFF2-40B4-BE49-F238E27FC236}">
                <a16:creationId xmlns:a16="http://schemas.microsoft.com/office/drawing/2014/main" id="{DB469164-3951-63C4-4A6B-83FAAA6B2BEA}"/>
              </a:ext>
            </a:extLst>
          </p:cNvPr>
          <p:cNvPicPr>
            <a:picLocks noChangeAspect="1"/>
          </p:cNvPicPr>
          <p:nvPr/>
        </p:nvPicPr>
        <p:blipFill>
          <a:blip r:embed="rId3"/>
          <a:stretch>
            <a:fillRect/>
          </a:stretch>
        </p:blipFill>
        <p:spPr>
          <a:xfrm>
            <a:off x="314782" y="1450238"/>
            <a:ext cx="5511262" cy="2560542"/>
          </a:xfrm>
          <a:prstGeom prst="rect">
            <a:avLst/>
          </a:prstGeom>
        </p:spPr>
      </p:pic>
      <p:pic>
        <p:nvPicPr>
          <p:cNvPr id="17" name="図 16">
            <a:extLst>
              <a:ext uri="{FF2B5EF4-FFF2-40B4-BE49-F238E27FC236}">
                <a16:creationId xmlns:a16="http://schemas.microsoft.com/office/drawing/2014/main" id="{B7D78D0D-964B-CE3F-50F5-D2A7D8030022}"/>
              </a:ext>
            </a:extLst>
          </p:cNvPr>
          <p:cNvPicPr>
            <a:picLocks noChangeAspect="1"/>
          </p:cNvPicPr>
          <p:nvPr/>
        </p:nvPicPr>
        <p:blipFill>
          <a:blip r:embed="rId4"/>
          <a:stretch>
            <a:fillRect/>
          </a:stretch>
        </p:blipFill>
        <p:spPr>
          <a:xfrm>
            <a:off x="6003112" y="755234"/>
            <a:ext cx="5846571" cy="3255546"/>
          </a:xfrm>
          <a:prstGeom prst="rect">
            <a:avLst/>
          </a:prstGeom>
        </p:spPr>
      </p:pic>
    </p:spTree>
    <p:extLst>
      <p:ext uri="{BB962C8B-B14F-4D97-AF65-F5344CB8AC3E}">
        <p14:creationId xmlns:p14="http://schemas.microsoft.com/office/powerpoint/2010/main" val="137165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58C929-FC6A-E09F-9039-135AAF7E8B96}"/>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D7ADE1A-5555-FA25-5322-9EDAA3FC22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17</a:t>
            </a:fld>
            <a:endParaRPr lang="ja-JP" altLang="en-US"/>
          </a:p>
        </p:txBody>
      </p:sp>
      <p:sp>
        <p:nvSpPr>
          <p:cNvPr id="4" name="テキスト プレースホルダー 3">
            <a:extLst>
              <a:ext uri="{FF2B5EF4-FFF2-40B4-BE49-F238E27FC236}">
                <a16:creationId xmlns:a16="http://schemas.microsoft.com/office/drawing/2014/main" id="{7EE5EDB4-DB20-E84C-1A17-6F8D1496991B}"/>
              </a:ext>
            </a:extLst>
          </p:cNvPr>
          <p:cNvSpPr>
            <a:spLocks noGrp="1"/>
          </p:cNvSpPr>
          <p:nvPr>
            <p:ph type="body" idx="1"/>
          </p:nvPr>
        </p:nvSpPr>
        <p:spPr/>
        <p:txBody>
          <a:bodyPr/>
          <a:lstStyle/>
          <a:p>
            <a:r>
              <a:rPr kumimoji="1" lang="en-US" altLang="ja-JP" dirty="0"/>
              <a:t>Power Consumption</a:t>
            </a:r>
          </a:p>
          <a:p>
            <a:pPr lvl="1"/>
            <a:r>
              <a:rPr kumimoji="1" lang="en-US" altLang="ja-JP" dirty="0"/>
              <a:t>Comparison of SNN execution devices</a:t>
            </a:r>
          </a:p>
          <a:p>
            <a:pPr lvl="2"/>
            <a:r>
              <a:rPr kumimoji="1" lang="en-US" altLang="ja-JP" dirty="0" err="1"/>
              <a:t>Loihi</a:t>
            </a:r>
            <a:r>
              <a:rPr kumimoji="1" lang="en-US" altLang="ja-JP" dirty="0"/>
              <a:t> : 0.95 W</a:t>
            </a:r>
            <a:r>
              <a:rPr kumimoji="1" lang="ja-JP" altLang="en-US" dirty="0"/>
              <a:t> </a:t>
            </a:r>
            <a:r>
              <a:rPr kumimoji="1" lang="en-US" altLang="ja-JP" dirty="0"/>
              <a:t>/</a:t>
            </a:r>
            <a:r>
              <a:rPr kumimoji="1" lang="ja-JP" altLang="en-US" dirty="0"/>
              <a:t> </a:t>
            </a:r>
            <a:r>
              <a:rPr kumimoji="1" lang="en-US" altLang="ja-JP" dirty="0"/>
              <a:t>Jetson : 2.98 W</a:t>
            </a:r>
          </a:p>
          <a:p>
            <a:pPr lvl="2"/>
            <a:endParaRPr kumimoji="1" lang="en-US" altLang="ja-JP" dirty="0"/>
          </a:p>
          <a:p>
            <a:pPr marL="565150" lvl="1" indent="0">
              <a:buNone/>
            </a:pPr>
            <a:r>
              <a:rPr kumimoji="1" lang="ja-JP" altLang="en-US" dirty="0"/>
              <a:t>→ </a:t>
            </a:r>
            <a:r>
              <a:rPr kumimoji="1" lang="en-US" altLang="ja-JP" dirty="0"/>
              <a:t>Power saving achieved by </a:t>
            </a:r>
            <a:br>
              <a:rPr kumimoji="1" lang="en-US" altLang="ja-JP" dirty="0"/>
            </a:br>
            <a:r>
              <a:rPr kumimoji="1" lang="en-US" altLang="ja-JP" dirty="0"/>
              <a:t>	 neuromorphic chips.</a:t>
            </a:r>
          </a:p>
          <a:p>
            <a:pPr marL="565150" lvl="1" indent="0">
              <a:buNone/>
            </a:pPr>
            <a:endParaRPr kumimoji="1" lang="en-US" altLang="ja-JP" dirty="0"/>
          </a:p>
          <a:p>
            <a:pPr marL="565150" lvl="1" indent="0">
              <a:buNone/>
            </a:pPr>
            <a:r>
              <a:rPr kumimoji="1" lang="ja-JP" altLang="en-US" dirty="0"/>
              <a:t>→ </a:t>
            </a:r>
            <a:r>
              <a:rPr kumimoji="1" lang="en-US" altLang="ja-JP" dirty="0"/>
              <a:t>Achieving greater power savings by </a:t>
            </a:r>
            <a:br>
              <a:rPr kumimoji="1" lang="en-US" altLang="ja-JP" dirty="0"/>
            </a:br>
            <a:r>
              <a:rPr kumimoji="1" lang="en-US" altLang="ja-JP" dirty="0"/>
              <a:t>     reducing </a:t>
            </a:r>
            <a:r>
              <a:rPr kumimoji="1" lang="en-US" altLang="ja-JP" b="1" dirty="0"/>
              <a:t>idle power consumption</a:t>
            </a:r>
            <a:r>
              <a:rPr kumimoji="1" lang="en-US" altLang="ja-JP" dirty="0"/>
              <a:t>.</a:t>
            </a:r>
          </a:p>
          <a:p>
            <a:pPr marL="565150" lvl="1" indent="0">
              <a:buNone/>
            </a:pPr>
            <a:endParaRPr kumimoji="1" lang="en-US" altLang="ja-JP" dirty="0"/>
          </a:p>
          <a:p>
            <a:r>
              <a:rPr lang="en-US" altLang="ja-JP" dirty="0"/>
              <a:t>Inference speed</a:t>
            </a:r>
          </a:p>
          <a:p>
            <a:pPr lvl="1"/>
            <a:r>
              <a:rPr kumimoji="1" lang="en-US" altLang="ja-JP" dirty="0"/>
              <a:t>SNN : 1637 [inf/s] / ANN : 83 [inf/s]</a:t>
            </a:r>
          </a:p>
          <a:p>
            <a:pPr lvl="1"/>
            <a:endParaRPr kumimoji="1" lang="en-US" altLang="ja-JP" dirty="0"/>
          </a:p>
          <a:p>
            <a:pPr marL="565150" lvl="1" indent="0">
              <a:buNone/>
            </a:pPr>
            <a:r>
              <a:rPr kumimoji="1" lang="ja-JP" altLang="en-US" dirty="0"/>
              <a:t>→ </a:t>
            </a:r>
            <a:r>
              <a:rPr kumimoji="1" lang="en-US" altLang="ja-JP" dirty="0"/>
              <a:t>SNNs enable significantly </a:t>
            </a:r>
            <a:br>
              <a:rPr kumimoji="1" lang="en-US" altLang="ja-JP" dirty="0"/>
            </a:br>
            <a:r>
              <a:rPr kumimoji="1" lang="en-US" altLang="ja-JP" dirty="0"/>
              <a:t>  	 </a:t>
            </a:r>
            <a:r>
              <a:rPr kumimoji="1" lang="en-US" altLang="ja-JP" b="1" dirty="0"/>
              <a:t>faster inference</a:t>
            </a:r>
            <a:r>
              <a:rPr kumimoji="1" lang="en-US" altLang="ja-JP" dirty="0"/>
              <a:t>.</a:t>
            </a:r>
          </a:p>
        </p:txBody>
      </p:sp>
      <p:pic>
        <p:nvPicPr>
          <p:cNvPr id="9" name="図 8">
            <a:extLst>
              <a:ext uri="{FF2B5EF4-FFF2-40B4-BE49-F238E27FC236}">
                <a16:creationId xmlns:a16="http://schemas.microsoft.com/office/drawing/2014/main" id="{84C8BA6C-DC78-CDD3-8EBB-48AB6CFCADBB}"/>
              </a:ext>
            </a:extLst>
          </p:cNvPr>
          <p:cNvPicPr>
            <a:picLocks noChangeAspect="1"/>
          </p:cNvPicPr>
          <p:nvPr/>
        </p:nvPicPr>
        <p:blipFill>
          <a:blip r:embed="rId3"/>
          <a:srcRect b="27774"/>
          <a:stretch>
            <a:fillRect/>
          </a:stretch>
        </p:blipFill>
        <p:spPr>
          <a:xfrm>
            <a:off x="6095999" y="631612"/>
            <a:ext cx="5925826" cy="3157156"/>
          </a:xfrm>
          <a:prstGeom prst="rect">
            <a:avLst/>
          </a:prstGeom>
        </p:spPr>
      </p:pic>
      <p:pic>
        <p:nvPicPr>
          <p:cNvPr id="10" name="図 9">
            <a:extLst>
              <a:ext uri="{FF2B5EF4-FFF2-40B4-BE49-F238E27FC236}">
                <a16:creationId xmlns:a16="http://schemas.microsoft.com/office/drawing/2014/main" id="{A6C7A409-27A9-1AC3-1EB4-59C2E538660D}"/>
              </a:ext>
            </a:extLst>
          </p:cNvPr>
          <p:cNvPicPr>
            <a:picLocks noChangeAspect="1"/>
          </p:cNvPicPr>
          <p:nvPr/>
        </p:nvPicPr>
        <p:blipFill>
          <a:blip r:embed="rId4"/>
          <a:srcRect t="65427"/>
          <a:stretch>
            <a:fillRect/>
          </a:stretch>
        </p:blipFill>
        <p:spPr>
          <a:xfrm>
            <a:off x="6095999" y="5067300"/>
            <a:ext cx="5877053" cy="1306800"/>
          </a:xfrm>
          <a:prstGeom prst="rect">
            <a:avLst/>
          </a:prstGeom>
        </p:spPr>
      </p:pic>
      <p:pic>
        <p:nvPicPr>
          <p:cNvPr id="12" name="図 11">
            <a:extLst>
              <a:ext uri="{FF2B5EF4-FFF2-40B4-BE49-F238E27FC236}">
                <a16:creationId xmlns:a16="http://schemas.microsoft.com/office/drawing/2014/main" id="{D39DCD1E-F2AD-B641-8F14-59098AF7AA7C}"/>
              </a:ext>
            </a:extLst>
          </p:cNvPr>
          <p:cNvPicPr>
            <a:picLocks noChangeAspect="1"/>
          </p:cNvPicPr>
          <p:nvPr/>
        </p:nvPicPr>
        <p:blipFill>
          <a:blip r:embed="rId5"/>
          <a:srcRect t="53546" b="31206"/>
          <a:stretch>
            <a:fillRect/>
          </a:stretch>
        </p:blipFill>
        <p:spPr>
          <a:xfrm>
            <a:off x="6095999" y="3798871"/>
            <a:ext cx="5873958" cy="1228725"/>
          </a:xfrm>
          <a:prstGeom prst="rect">
            <a:avLst/>
          </a:prstGeom>
        </p:spPr>
      </p:pic>
      <p:sp>
        <p:nvSpPr>
          <p:cNvPr id="13" name="正方形/長方形 12">
            <a:extLst>
              <a:ext uri="{FF2B5EF4-FFF2-40B4-BE49-F238E27FC236}">
                <a16:creationId xmlns:a16="http://schemas.microsoft.com/office/drawing/2014/main" id="{C03DAEC1-8B01-E936-8614-E6EF0F7DDDCA}"/>
              </a:ext>
            </a:extLst>
          </p:cNvPr>
          <p:cNvSpPr/>
          <p:nvPr/>
        </p:nvSpPr>
        <p:spPr>
          <a:xfrm>
            <a:off x="9477374" y="1900041"/>
            <a:ext cx="647701" cy="6621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4A6F68-22DE-2261-E9C7-1243992155DC}"/>
              </a:ext>
            </a:extLst>
          </p:cNvPr>
          <p:cNvSpPr/>
          <p:nvPr/>
        </p:nvSpPr>
        <p:spPr>
          <a:xfrm>
            <a:off x="9477374" y="3828471"/>
            <a:ext cx="647701" cy="34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DA40AB0-E8A2-B782-A06A-ABEC5B68587D}"/>
              </a:ext>
            </a:extLst>
          </p:cNvPr>
          <p:cNvSpPr/>
          <p:nvPr/>
        </p:nvSpPr>
        <p:spPr>
          <a:xfrm>
            <a:off x="10734675" y="1900041"/>
            <a:ext cx="543877" cy="66218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75000"/>
                  <a:lumOff val="25000"/>
                </a:schemeClr>
              </a:solidFill>
            </a:endParaRPr>
          </a:p>
        </p:txBody>
      </p:sp>
      <p:sp>
        <p:nvSpPr>
          <p:cNvPr id="16" name="正方形/長方形 15">
            <a:extLst>
              <a:ext uri="{FF2B5EF4-FFF2-40B4-BE49-F238E27FC236}">
                <a16:creationId xmlns:a16="http://schemas.microsoft.com/office/drawing/2014/main" id="{2BEF4B85-F406-A4EC-76DF-5A8863D1AEEF}"/>
              </a:ext>
            </a:extLst>
          </p:cNvPr>
          <p:cNvSpPr/>
          <p:nvPr/>
        </p:nvSpPr>
        <p:spPr>
          <a:xfrm>
            <a:off x="10716577" y="5067300"/>
            <a:ext cx="543877" cy="41910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75000"/>
                  <a:lumOff val="25000"/>
                </a:schemeClr>
              </a:solidFill>
            </a:endParaRPr>
          </a:p>
        </p:txBody>
      </p:sp>
      <p:sp>
        <p:nvSpPr>
          <p:cNvPr id="17" name="正方形/長方形 16">
            <a:extLst>
              <a:ext uri="{FF2B5EF4-FFF2-40B4-BE49-F238E27FC236}">
                <a16:creationId xmlns:a16="http://schemas.microsoft.com/office/drawing/2014/main" id="{3FF9201C-96F5-9D86-0CD5-C0FB4201B599}"/>
              </a:ext>
            </a:extLst>
          </p:cNvPr>
          <p:cNvSpPr/>
          <p:nvPr/>
        </p:nvSpPr>
        <p:spPr>
          <a:xfrm>
            <a:off x="9477373" y="1333500"/>
            <a:ext cx="647701" cy="50930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1062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FF63DF-7DCB-945E-5E2B-E447ECC33527}"/>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677F5D1C-6E31-717A-9A13-7E6ED3040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18</a:t>
            </a:fld>
            <a:endParaRPr lang="ja-JP" altLang="en-US"/>
          </a:p>
        </p:txBody>
      </p:sp>
      <mc:AlternateContent xmlns:mc="http://schemas.openxmlformats.org/markup-compatibility/2006">
        <mc:Choice xmlns:a14="http://schemas.microsoft.com/office/drawing/2010/main" Requires="a14">
          <p:sp>
            <p:nvSpPr>
              <p:cNvPr id="4" name="テキスト プレースホルダー 3">
                <a:extLst>
                  <a:ext uri="{FF2B5EF4-FFF2-40B4-BE49-F238E27FC236}">
                    <a16:creationId xmlns:a16="http://schemas.microsoft.com/office/drawing/2014/main" id="{BD942060-7629-8F19-4975-A7B78FD79F9C}"/>
                  </a:ext>
                </a:extLst>
              </p:cNvPr>
              <p:cNvSpPr>
                <a:spLocks noGrp="1"/>
              </p:cNvSpPr>
              <p:nvPr>
                <p:ph type="body" idx="1"/>
              </p:nvPr>
            </p:nvSpPr>
            <p:spPr>
              <a:xfrm>
                <a:off x="407669" y="2331720"/>
                <a:ext cx="9193531" cy="4099614"/>
              </a:xfrm>
            </p:spPr>
            <p:txBody>
              <a:bodyPr>
                <a:normAutofit/>
              </a:bodyPr>
              <a:lstStyle/>
              <a:p>
                <a:r>
                  <a:rPr kumimoji="1" lang="en-US" altLang="ja-JP" dirty="0"/>
                  <a:t>Key Point</a:t>
                </a:r>
              </a:p>
              <a:p>
                <a:pPr lvl="1"/>
                <a:r>
                  <a:rPr kumimoji="1" lang="en-US" altLang="ja-JP" dirty="0"/>
                  <a:t>Control in </a:t>
                </a:r>
                <a:r>
                  <a:rPr kumimoji="1" lang="en-US" altLang="ja-JP" b="1" dirty="0"/>
                  <a:t>dynamic environments </a:t>
                </a:r>
                <a:r>
                  <a:rPr kumimoji="1" lang="en-US" altLang="ja-JP" dirty="0"/>
                  <a:t>using </a:t>
                </a:r>
                <a:r>
                  <a:rPr kumimoji="1" lang="en-US" altLang="ja-JP" dirty="0">
                    <a:solidFill>
                      <a:srgbClr val="FF0000"/>
                    </a:solidFill>
                  </a:rPr>
                  <a:t>SNN</a:t>
                </a:r>
                <a:r>
                  <a:rPr kumimoji="1" lang="en-US" altLang="ja-JP" dirty="0"/>
                  <a:t> flight policies </a:t>
                </a:r>
                <a:br>
                  <a:rPr kumimoji="1" lang="en-US" altLang="ja-JP" dirty="0"/>
                </a:br>
                <a:r>
                  <a:rPr kumimoji="1" lang="en-US" altLang="ja-JP" dirty="0"/>
                  <a:t>trained with </a:t>
                </a:r>
                <a:r>
                  <a:rPr kumimoji="1" lang="en-US" altLang="ja-JP" b="1" dirty="0"/>
                  <a:t>deep reinforcement learning </a:t>
                </a:r>
                <a:r>
                  <a:rPr kumimoji="1" lang="en-US" altLang="ja-JP" dirty="0"/>
                  <a:t>algorithms</a:t>
                </a:r>
              </a:p>
              <a:p>
                <a:endParaRPr kumimoji="1" lang="en-US" altLang="ja-JP" dirty="0"/>
              </a:p>
              <a:p>
                <a:r>
                  <a:rPr kumimoji="1" lang="en-US" altLang="ja-JP" dirty="0"/>
                  <a:t>Simulation</a:t>
                </a:r>
              </a:p>
              <a:p>
                <a:pPr lvl="1"/>
                <a:r>
                  <a:rPr kumimoji="1" lang="en-US" altLang="ja-JP" dirty="0"/>
                  <a:t>Task : Pass through 5 consecutive rapid-transit gates</a:t>
                </a:r>
              </a:p>
              <a:p>
                <a:pPr lvl="1"/>
                <a:r>
                  <a:rPr kumimoji="1" lang="en-US" altLang="ja-JP" dirty="0"/>
                  <a:t>Situation : </a:t>
                </a:r>
              </a:p>
              <a:p>
                <a:pPr lvl="2"/>
                <a:r>
                  <a:rPr kumimoji="1" lang="en-US" altLang="ja-JP" dirty="0"/>
                  <a:t>Drone initial speed : 0 ~ 10 m/s</a:t>
                </a:r>
              </a:p>
              <a:p>
                <a:pPr lvl="2"/>
                <a:r>
                  <a:rPr kumimoji="1" lang="en-US" altLang="ja-JP" dirty="0"/>
                  <a:t>Distance between gates : 0.5 ~ 9 m</a:t>
                </a:r>
              </a:p>
              <a:p>
                <a:pPr lvl="2"/>
                <a:r>
                  <a:rPr kumimoji="1" lang="en-US" altLang="ja-JP" dirty="0"/>
                  <a:t>Gates angle : </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r>
                      <a:rPr kumimoji="1" lang="en-US" altLang="ja-JP" b="0" i="1" smtClean="0">
                        <a:latin typeface="Cambria Math" panose="02040503050406030204" pitchFamily="18" charset="0"/>
                      </a:rPr>
                      <m:t> ~ </m:t>
                    </m:r>
                    <m:r>
                      <a:rPr kumimoji="1" lang="en-US" altLang="ja-JP" b="0" i="1" smtClean="0">
                        <a:latin typeface="Cambria Math" panose="02040503050406030204" pitchFamily="18" charset="0"/>
                      </a:rPr>
                      <m:t>𝜋</m:t>
                    </m:r>
                  </m:oMath>
                </a14:m>
                <a:endParaRPr kumimoji="1" lang="en-US" altLang="ja-JP" dirty="0"/>
              </a:p>
              <a:p>
                <a:pPr lvl="2"/>
                <a:r>
                  <a:rPr kumimoji="1" lang="en-US" altLang="ja-JP" dirty="0"/>
                  <a:t>Gates oscillates in the YZ plane</a:t>
                </a:r>
                <a:endParaRPr kumimoji="1" lang="ja-JP" altLang="en-US" dirty="0"/>
              </a:p>
            </p:txBody>
          </p:sp>
        </mc:Choice>
        <mc:Fallback>
          <p:sp>
            <p:nvSpPr>
              <p:cNvPr id="4" name="テキスト プレースホルダー 3">
                <a:extLst>
                  <a:ext uri="{FF2B5EF4-FFF2-40B4-BE49-F238E27FC236}">
                    <a16:creationId xmlns:a16="http://schemas.microsoft.com/office/drawing/2014/main" id="{BD942060-7629-8F19-4975-A7B78FD79F9C}"/>
                  </a:ext>
                </a:extLst>
              </p:cNvPr>
              <p:cNvSpPr>
                <a:spLocks noGrp="1" noRot="1" noChangeAspect="1" noMove="1" noResize="1" noEditPoints="1" noAdjustHandles="1" noChangeArrowheads="1" noChangeShapeType="1" noTextEdit="1"/>
              </p:cNvSpPr>
              <p:nvPr>
                <p:ph type="body" idx="1"/>
              </p:nvPr>
            </p:nvSpPr>
            <p:spPr>
              <a:xfrm>
                <a:off x="407669" y="2331720"/>
                <a:ext cx="9193531" cy="4099614"/>
              </a:xfrm>
              <a:blipFill>
                <a:blip r:embed="rId3"/>
                <a:stretch>
                  <a:fillRect b="-1190"/>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83AA13A4-6CF9-6496-8CF3-AC6B670F4639}"/>
              </a:ext>
            </a:extLst>
          </p:cNvPr>
          <p:cNvSpPr/>
          <p:nvPr/>
        </p:nvSpPr>
        <p:spPr>
          <a:xfrm>
            <a:off x="104298" y="658213"/>
            <a:ext cx="11983404" cy="163680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Paper3</a:t>
            </a:r>
          </a:p>
          <a:p>
            <a:r>
              <a:rPr kumimoji="1" lang="en-US" altLang="ja-JP" sz="2000" dirty="0">
                <a:solidFill>
                  <a:schemeClr val="tx1"/>
                </a:solidFill>
                <a:latin typeface="メイリオ" panose="020B0604030504040204" pitchFamily="50" charset="-128"/>
                <a:ea typeface="メイリオ" panose="020B0604030504040204" pitchFamily="50" charset="-128"/>
              </a:rPr>
              <a:t>Y-C. Lee, S. </a:t>
            </a:r>
            <a:r>
              <a:rPr kumimoji="1" lang="en-US" altLang="ja-JP" sz="2000" dirty="0" err="1">
                <a:solidFill>
                  <a:schemeClr val="tx1"/>
                </a:solidFill>
                <a:latin typeface="メイリオ" panose="020B0604030504040204" pitchFamily="50" charset="-128"/>
                <a:ea typeface="メイリオ" panose="020B0604030504040204" pitchFamily="50" charset="-128"/>
              </a:rPr>
              <a:t>Mengozzi</a:t>
            </a:r>
            <a:r>
              <a:rPr kumimoji="1" lang="en-US" altLang="ja-JP" sz="2000" dirty="0">
                <a:solidFill>
                  <a:schemeClr val="tx1"/>
                </a:solidFill>
                <a:latin typeface="メイリオ" panose="020B0604030504040204" pitchFamily="50" charset="-128"/>
                <a:ea typeface="メイリオ" panose="020B0604030504040204" pitchFamily="50" charset="-128"/>
              </a:rPr>
              <a:t>, L. Zanatta, A. Bartolini, A. Acquaviva, and F. Barchi,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”Bio-inspired drone control: A reinforcement learning trained spiking neural networks for agile navigation in dynamic environment”, In 2025 IEEE International Conference on Omni layer Intelligent Systems (COINS), pp. 1–8. IEEE, 2025.</a:t>
            </a:r>
          </a:p>
        </p:txBody>
      </p:sp>
      <p:pic>
        <p:nvPicPr>
          <p:cNvPr id="13" name="図 12">
            <a:extLst>
              <a:ext uri="{FF2B5EF4-FFF2-40B4-BE49-F238E27FC236}">
                <a16:creationId xmlns:a16="http://schemas.microsoft.com/office/drawing/2014/main" id="{A3D2F20D-607A-052C-55B8-0C8ADD44AAD0}"/>
              </a:ext>
            </a:extLst>
          </p:cNvPr>
          <p:cNvPicPr>
            <a:picLocks noChangeAspect="1"/>
          </p:cNvPicPr>
          <p:nvPr/>
        </p:nvPicPr>
        <p:blipFill>
          <a:blip r:embed="rId4"/>
          <a:stretch>
            <a:fillRect/>
          </a:stretch>
        </p:blipFill>
        <p:spPr>
          <a:xfrm>
            <a:off x="8900987" y="2420380"/>
            <a:ext cx="2754438" cy="2891109"/>
          </a:xfrm>
          <a:prstGeom prst="rect">
            <a:avLst/>
          </a:prstGeom>
        </p:spPr>
      </p:pic>
      <p:pic>
        <p:nvPicPr>
          <p:cNvPr id="27" name="図 26">
            <a:extLst>
              <a:ext uri="{FF2B5EF4-FFF2-40B4-BE49-F238E27FC236}">
                <a16:creationId xmlns:a16="http://schemas.microsoft.com/office/drawing/2014/main" id="{D790E8E1-5A03-4B45-A423-B0E22D5A64E7}"/>
              </a:ext>
            </a:extLst>
          </p:cNvPr>
          <p:cNvPicPr>
            <a:picLocks noChangeAspect="1"/>
          </p:cNvPicPr>
          <p:nvPr/>
        </p:nvPicPr>
        <p:blipFill>
          <a:blip r:embed="rId5"/>
          <a:stretch>
            <a:fillRect/>
          </a:stretch>
        </p:blipFill>
        <p:spPr>
          <a:xfrm>
            <a:off x="8408670" y="5400148"/>
            <a:ext cx="3874238" cy="1125353"/>
          </a:xfrm>
          <a:prstGeom prst="rect">
            <a:avLst/>
          </a:prstGeom>
        </p:spPr>
      </p:pic>
    </p:spTree>
    <p:extLst>
      <p:ext uri="{BB962C8B-B14F-4D97-AF65-F5344CB8AC3E}">
        <p14:creationId xmlns:p14="http://schemas.microsoft.com/office/powerpoint/2010/main" val="279546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81241A-F806-8E3B-A82A-C904D7421EC8}"/>
              </a:ext>
            </a:extLst>
          </p:cNvPr>
          <p:cNvSpPr>
            <a:spLocks noGrp="1"/>
          </p:cNvSpPr>
          <p:nvPr>
            <p:ph type="title"/>
          </p:nvPr>
        </p:nvSpPr>
        <p:spPr/>
        <p:txBody>
          <a:bodyPr/>
          <a:lstStyle/>
          <a:p>
            <a:r>
              <a:rPr kumimoji="1" lang="en-US" altLang="ja-JP" dirty="0"/>
              <a:t>Outline</a:t>
            </a:r>
            <a:endParaRPr kumimoji="1" lang="ja-JP" altLang="en-US" dirty="0"/>
          </a:p>
        </p:txBody>
      </p:sp>
      <p:sp>
        <p:nvSpPr>
          <p:cNvPr id="3" name="スライド番号プレースホルダー 2">
            <a:extLst>
              <a:ext uri="{FF2B5EF4-FFF2-40B4-BE49-F238E27FC236}">
                <a16:creationId xmlns:a16="http://schemas.microsoft.com/office/drawing/2014/main" id="{8E56891C-275B-1B13-7738-8F61782D5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a:t>
            </a:fld>
            <a:endParaRPr lang="ja-JP" altLang="en-US"/>
          </a:p>
        </p:txBody>
      </p:sp>
      <p:sp>
        <p:nvSpPr>
          <p:cNvPr id="4" name="テキスト プレースホルダー 3">
            <a:extLst>
              <a:ext uri="{FF2B5EF4-FFF2-40B4-BE49-F238E27FC236}">
                <a16:creationId xmlns:a16="http://schemas.microsoft.com/office/drawing/2014/main" id="{31703D21-D85F-BDFA-6393-7F06673F115D}"/>
              </a:ext>
            </a:extLst>
          </p:cNvPr>
          <p:cNvSpPr>
            <a:spLocks noGrp="1"/>
          </p:cNvSpPr>
          <p:nvPr>
            <p:ph type="body" idx="1"/>
          </p:nvPr>
        </p:nvSpPr>
        <p:spPr/>
        <p:txBody>
          <a:bodyPr/>
          <a:lstStyle/>
          <a:p>
            <a:pPr marL="574040" indent="-457200">
              <a:buFont typeface="+mj-lt"/>
              <a:buAutoNum type="arabicPeriod"/>
            </a:pPr>
            <a:r>
              <a:rPr kumimoji="1" lang="en-US" altLang="ja-JP" dirty="0"/>
              <a:t>Introduction</a:t>
            </a:r>
          </a:p>
          <a:p>
            <a:pPr marL="1488440" lvl="2" indent="-457200">
              <a:buFont typeface="+mj-lt"/>
              <a:buAutoNum type="arabicPeriod"/>
            </a:pPr>
            <a:endParaRPr kumimoji="1" lang="en-US" altLang="ja-JP" dirty="0"/>
          </a:p>
          <a:p>
            <a:pPr marL="574040" indent="-457200">
              <a:buFont typeface="+mj-lt"/>
              <a:buAutoNum type="arabicPeriod"/>
            </a:pPr>
            <a:r>
              <a:rPr lang="en-US" altLang="ja-JP" dirty="0"/>
              <a:t>Neuromorphic Attitude Estimation and Control using IMU</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Neuromorphic Control using Event-based Vision</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Agile Navigation using Reinforcement Learning-Trained SNN</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Conclusion</a:t>
            </a:r>
          </a:p>
          <a:p>
            <a:pPr marL="1488440" lvl="2" indent="-457200">
              <a:buFont typeface="+mj-lt"/>
              <a:buAutoNum type="arabicPeriod"/>
            </a:pPr>
            <a:endParaRPr kumimoji="1" lang="en-US" altLang="ja-JP" dirty="0"/>
          </a:p>
          <a:p>
            <a:pPr marL="574040" indent="-457200">
              <a:buFont typeface="+mj-lt"/>
              <a:buAutoNum type="arabicPeriod"/>
            </a:pPr>
            <a:endParaRPr kumimoji="1" lang="en-US" altLang="ja-JP" dirty="0"/>
          </a:p>
          <a:p>
            <a:pPr marL="574040" indent="-457200">
              <a:buFont typeface="+mj-lt"/>
              <a:buAutoNum type="arabicPeriod"/>
            </a:pPr>
            <a:endParaRPr kumimoji="1" lang="en-US" altLang="ja-JP" dirty="0"/>
          </a:p>
          <a:p>
            <a:pPr marL="574040" indent="-457200">
              <a:buFont typeface="+mj-lt"/>
              <a:buAutoNum type="arabicPeriod"/>
            </a:pPr>
            <a:endParaRPr kumimoji="1" lang="ja-JP" altLang="en-US" dirty="0"/>
          </a:p>
        </p:txBody>
      </p:sp>
    </p:spTree>
    <p:extLst>
      <p:ext uri="{BB962C8B-B14F-4D97-AF65-F5344CB8AC3E}">
        <p14:creationId xmlns:p14="http://schemas.microsoft.com/office/powerpoint/2010/main" val="911105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94CBB-3FDF-AA07-89B0-4383D438700B}"/>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7F323188-FEA8-A0FF-022F-65985301E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19</a:t>
            </a:fld>
            <a:endParaRPr lang="ja-JP" altLang="en-US"/>
          </a:p>
        </p:txBody>
      </p:sp>
      <mc:AlternateContent xmlns:mc="http://schemas.openxmlformats.org/markup-compatibility/2006">
        <mc:Choice xmlns:a14="http://schemas.microsoft.com/office/drawing/2010/main" Requires="a14">
          <p:sp>
            <p:nvSpPr>
              <p:cNvPr id="4" name="テキスト プレースホルダー 3">
                <a:extLst>
                  <a:ext uri="{FF2B5EF4-FFF2-40B4-BE49-F238E27FC236}">
                    <a16:creationId xmlns:a16="http://schemas.microsoft.com/office/drawing/2014/main" id="{212874AA-0CB2-C861-72CE-68F21A369B1C}"/>
                  </a:ext>
                </a:extLst>
              </p:cNvPr>
              <p:cNvSpPr>
                <a:spLocks noGrp="1"/>
              </p:cNvSpPr>
              <p:nvPr>
                <p:ph type="body" idx="1"/>
              </p:nvPr>
            </p:nvSpPr>
            <p:spPr/>
            <p:txBody>
              <a:bodyPr/>
              <a:lstStyle/>
              <a:p>
                <a:r>
                  <a:rPr kumimoji="1" lang="en-US" altLang="ja-JP" dirty="0"/>
                  <a:t>Network Architecture</a:t>
                </a:r>
              </a:p>
              <a:p>
                <a:pPr lvl="1"/>
                <a:r>
                  <a:rPr kumimoji="1" lang="en-US" altLang="ja-JP" dirty="0"/>
                  <a:t>Input (</a:t>
                </a:r>
                <a14:m>
                  <m:oMath xmlns:m="http://schemas.openxmlformats.org/officeDocument/2006/math">
                    <m:r>
                      <a:rPr kumimoji="1" lang="en-US" altLang="ja-JP" b="1" i="1" smtClean="0">
                        <a:latin typeface="Cambria Math" panose="02040503050406030204" pitchFamily="18" charset="0"/>
                      </a:rPr>
                      <m:t>𝒔</m:t>
                    </m:r>
                  </m:oMath>
                </a14:m>
                <a:r>
                  <a:rPr kumimoji="1" lang="en-US" altLang="ja-JP" dirty="0"/>
                  <a:t>): </a:t>
                </a:r>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3"/>
                <a:endParaRPr kumimoji="1" lang="en-US" altLang="ja-JP" dirty="0"/>
              </a:p>
              <a:p>
                <a:pPr lvl="1"/>
                <a:r>
                  <a:rPr kumimoji="1" lang="en-US" altLang="ja-JP" dirty="0"/>
                  <a:t>Output : [Body Rate (</a:t>
                </a:r>
                <a:r>
                  <a:rPr kumimoji="1" lang="en-US" altLang="ja-JP" sz="2000" dirty="0"/>
                  <a:t>Angular velocity</a:t>
                </a:r>
                <a:r>
                  <a:rPr kumimoji="1" lang="en-US" altLang="ja-JP" dirty="0"/>
                  <a:t>), Thrust]</a:t>
                </a:r>
              </a:p>
              <a:p>
                <a:pPr lvl="1"/>
                <a:endParaRPr kumimoji="1" lang="en-US" altLang="ja-JP" dirty="0"/>
              </a:p>
              <a:p>
                <a:pPr lvl="1"/>
                <a:r>
                  <a:rPr kumimoji="1" lang="en-US" altLang="ja-JP" dirty="0"/>
                  <a:t>Model size :</a:t>
                </a:r>
              </a:p>
              <a:p>
                <a:pPr lvl="2"/>
                <a:r>
                  <a:rPr kumimoji="1" lang="en-US" altLang="ja-JP" dirty="0"/>
                  <a:t>Input layer : 19 neurons</a:t>
                </a:r>
              </a:p>
              <a:p>
                <a:pPr lvl="2"/>
                <a:r>
                  <a:rPr kumimoji="1" lang="en-US" altLang="ja-JP" dirty="0"/>
                  <a:t>Hidden layer : 1024 neurons × 2</a:t>
                </a:r>
              </a:p>
              <a:p>
                <a:pPr lvl="2"/>
                <a:r>
                  <a:rPr kumimoji="1" lang="en-US" altLang="ja-JP" dirty="0"/>
                  <a:t>Output layer : 4 neurons</a:t>
                </a:r>
              </a:p>
              <a:p>
                <a:pPr lvl="1"/>
                <a:endParaRPr kumimoji="1" lang="en-US" altLang="ja-JP" dirty="0"/>
              </a:p>
            </p:txBody>
          </p:sp>
        </mc:Choice>
        <mc:Fallback>
          <p:sp>
            <p:nvSpPr>
              <p:cNvPr id="4" name="テキスト プレースホルダー 3">
                <a:extLst>
                  <a:ext uri="{FF2B5EF4-FFF2-40B4-BE49-F238E27FC236}">
                    <a16:creationId xmlns:a16="http://schemas.microsoft.com/office/drawing/2014/main" id="{212874AA-0CB2-C861-72CE-68F21A369B1C}"/>
                  </a:ext>
                </a:extLst>
              </p:cNvPr>
              <p:cNvSpPr>
                <a:spLocks noGrp="1" noRot="1" noChangeAspect="1" noMove="1" noResize="1" noEditPoints="1" noAdjustHandles="1" noChangeArrowheads="1" noChangeShapeType="1" noTextEdit="1"/>
              </p:cNvSpPr>
              <p:nvPr>
                <p:ph type="body" idx="1"/>
              </p:nvPr>
            </p:nvSpPr>
            <p:spPr>
              <a:blipFill>
                <a:blip r:embed="rId3"/>
                <a:stretch>
                  <a:fillRect b="-654"/>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DD07DBF4-075E-3EA3-A086-280FEE1189F2}"/>
              </a:ext>
            </a:extLst>
          </p:cNvPr>
          <p:cNvPicPr>
            <a:picLocks noChangeAspect="1"/>
          </p:cNvPicPr>
          <p:nvPr/>
        </p:nvPicPr>
        <p:blipFill>
          <a:blip r:embed="rId4"/>
          <a:stretch>
            <a:fillRect/>
          </a:stretch>
        </p:blipFill>
        <p:spPr>
          <a:xfrm>
            <a:off x="6824420" y="948777"/>
            <a:ext cx="5146123" cy="1861097"/>
          </a:xfrm>
          <a:prstGeom prst="rect">
            <a:avLst/>
          </a:prstGeom>
        </p:spPr>
      </p:pic>
      <p:pic>
        <p:nvPicPr>
          <p:cNvPr id="6" name="図 5" descr="ダイアグラム&#10;&#10;AI 生成コンテンツは誤りを含む可能性があります。">
            <a:extLst>
              <a:ext uri="{FF2B5EF4-FFF2-40B4-BE49-F238E27FC236}">
                <a16:creationId xmlns:a16="http://schemas.microsoft.com/office/drawing/2014/main" id="{22A234CB-6BB9-68AB-891F-DD250DF6A557}"/>
              </a:ext>
            </a:extLst>
          </p:cNvPr>
          <p:cNvPicPr>
            <a:picLocks noChangeAspect="1"/>
          </p:cNvPicPr>
          <p:nvPr/>
        </p:nvPicPr>
        <p:blipFill>
          <a:blip r:embed="rId5"/>
          <a:stretch>
            <a:fillRect/>
          </a:stretch>
        </p:blipFill>
        <p:spPr>
          <a:xfrm>
            <a:off x="7164702" y="3183745"/>
            <a:ext cx="4805841" cy="3033195"/>
          </a:xfrm>
          <a:prstGeom prst="rect">
            <a:avLst/>
          </a:prstGeom>
        </p:spPr>
      </p:pic>
      <p:sp>
        <p:nvSpPr>
          <p:cNvPr id="7" name="正方形/長方形 6">
            <a:extLst>
              <a:ext uri="{FF2B5EF4-FFF2-40B4-BE49-F238E27FC236}">
                <a16:creationId xmlns:a16="http://schemas.microsoft.com/office/drawing/2014/main" id="{8536A547-6124-DD33-1996-E67D83BDFE5E}"/>
              </a:ext>
            </a:extLst>
          </p:cNvPr>
          <p:cNvSpPr/>
          <p:nvPr/>
        </p:nvSpPr>
        <p:spPr>
          <a:xfrm>
            <a:off x="9281160" y="1623060"/>
            <a:ext cx="891540" cy="67056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D3EDE37A-6F65-423A-D1D1-7D7700309BE2}"/>
              </a:ext>
            </a:extLst>
          </p:cNvPr>
          <p:cNvCxnSpPr/>
          <p:nvPr/>
        </p:nvCxnSpPr>
        <p:spPr>
          <a:xfrm>
            <a:off x="10172700" y="2293620"/>
            <a:ext cx="1508760" cy="124968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AB36A57-11FC-32EF-4666-0184F081EAE3}"/>
              </a:ext>
            </a:extLst>
          </p:cNvPr>
          <p:cNvCxnSpPr>
            <a:cxnSpLocks/>
          </p:cNvCxnSpPr>
          <p:nvPr/>
        </p:nvCxnSpPr>
        <p:spPr>
          <a:xfrm flipH="1">
            <a:off x="7528560" y="2304560"/>
            <a:ext cx="1752600" cy="123874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5" name="表 14">
                <a:extLst>
                  <a:ext uri="{FF2B5EF4-FFF2-40B4-BE49-F238E27FC236}">
                    <a16:creationId xmlns:a16="http://schemas.microsoft.com/office/drawing/2014/main" id="{2792E68B-374C-F9C6-DA77-75A8740733AF}"/>
                  </a:ext>
                </a:extLst>
              </p:cNvPr>
              <p:cNvGraphicFramePr>
                <a:graphicFrameLocks noGrp="1"/>
              </p:cNvGraphicFramePr>
              <p:nvPr>
                <p:extLst>
                  <p:ext uri="{D42A27DB-BD31-4B8C-83A1-F6EECF244321}">
                    <p14:modId xmlns:p14="http://schemas.microsoft.com/office/powerpoint/2010/main" val="782233349"/>
                  </p:ext>
                </p:extLst>
              </p:nvPr>
            </p:nvGraphicFramePr>
            <p:xfrm>
              <a:off x="1154788" y="1770888"/>
              <a:ext cx="5145402" cy="2295144"/>
            </p:xfrm>
            <a:graphic>
              <a:graphicData uri="http://schemas.openxmlformats.org/drawingml/2006/table">
                <a:tbl>
                  <a:tblPr firstRow="1" bandRow="1">
                    <a:tableStyleId>{2D5ABB26-0587-4C30-8999-92F81FD0307C}</a:tableStyleId>
                  </a:tblPr>
                  <a:tblGrid>
                    <a:gridCol w="1056341">
                      <a:extLst>
                        <a:ext uri="{9D8B030D-6E8A-4147-A177-3AD203B41FA5}">
                          <a16:colId xmlns:a16="http://schemas.microsoft.com/office/drawing/2014/main" val="1455092470"/>
                        </a:ext>
                      </a:extLst>
                    </a:gridCol>
                    <a:gridCol w="4089061">
                      <a:extLst>
                        <a:ext uri="{9D8B030D-6E8A-4147-A177-3AD203B41FA5}">
                          <a16:colId xmlns:a16="http://schemas.microsoft.com/office/drawing/2014/main" val="4254962961"/>
                        </a:ext>
                      </a:extLst>
                    </a:gridCol>
                  </a:tblGrid>
                  <a:tr h="222344">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𝑑</m:t>
                                    </m:r>
                                  </m:e>
                                  <m:sub>
                                    <m:r>
                                      <a:rPr kumimoji="1" lang="en-US" altLang="ja-JP" sz="1600" b="0" i="1" smtClean="0">
                                        <a:latin typeface="Cambria Math" panose="02040503050406030204" pitchFamily="18" charset="0"/>
                                      </a:rPr>
                                      <m:t>𝑡𝑔𝑡</m:t>
                                    </m:r>
                                  </m:sub>
                                </m:sSub>
                              </m:oMath>
                            </m:oMathPara>
                          </a14:m>
                          <a:endParaRPr kumimoji="1" lang="ja-JP" altLang="en-US" sz="1600" dirty="0"/>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the goal</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0043713"/>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𝑞</m:t>
                                </m:r>
                              </m:oMath>
                            </m:oMathPara>
                          </a14:m>
                          <a:endParaRPr kumimoji="1" lang="ja-JP" altLang="en-US" sz="1600" dirty="0"/>
                        </a:p>
                      </a:txBody>
                      <a:tcPr anchor="ctr"/>
                    </a:tc>
                    <a:tc>
                      <a:txBody>
                        <a:bodyPr/>
                        <a:lstStyle/>
                        <a:p>
                          <a:pPr algn="l"/>
                          <a:r>
                            <a:rPr kumimoji="1" lang="en-US" altLang="ja-JP" sz="1600" dirty="0"/>
                            <a:t>Attitude</a:t>
                          </a:r>
                          <a:endParaRPr kumimoji="1" lang="ja-JP" altLang="en-US" sz="1600" dirty="0"/>
                        </a:p>
                      </a:txBody>
                      <a:tcPr anchor="ctr"/>
                    </a:tc>
                    <a:extLst>
                      <a:ext uri="{0D108BD9-81ED-4DB2-BD59-A6C34878D82A}">
                        <a16:rowId xmlns:a16="http://schemas.microsoft.com/office/drawing/2014/main" val="804587413"/>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𝑣</m:t>
                                </m:r>
                              </m:oMath>
                            </m:oMathPara>
                          </a14:m>
                          <a:endParaRPr kumimoji="1" lang="ja-JP" altLang="en-US" sz="1600" dirty="0"/>
                        </a:p>
                      </a:txBody>
                      <a:tcPr anchor="ctr"/>
                    </a:tc>
                    <a:tc>
                      <a:txBody>
                        <a:bodyPr/>
                        <a:lstStyle/>
                        <a:p>
                          <a:pPr algn="l"/>
                          <a:r>
                            <a:rPr kumimoji="1" lang="en-US" altLang="ja-JP" sz="1600" dirty="0"/>
                            <a:t>Velocity</a:t>
                          </a:r>
                          <a:endParaRPr kumimoji="1" lang="ja-JP" altLang="en-US" sz="1600" dirty="0"/>
                        </a:p>
                      </a:txBody>
                      <a:tcPr anchor="ctr"/>
                    </a:tc>
                    <a:extLst>
                      <a:ext uri="{0D108BD9-81ED-4DB2-BD59-A6C34878D82A}">
                        <a16:rowId xmlns:a16="http://schemas.microsoft.com/office/drawing/2014/main" val="1058222325"/>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𝜔</m:t>
                                </m:r>
                              </m:oMath>
                            </m:oMathPara>
                          </a14:m>
                          <a:endParaRPr kumimoji="1" lang="ja-JP" altLang="en-US" sz="1600" dirty="0"/>
                        </a:p>
                      </a:txBody>
                      <a:tcPr anchor="ctr"/>
                    </a:tc>
                    <a:tc>
                      <a:txBody>
                        <a:bodyPr/>
                        <a:lstStyle/>
                        <a:p>
                          <a:pPr algn="l"/>
                          <a:r>
                            <a:rPr kumimoji="1" lang="en-US" altLang="ja-JP" sz="1600" dirty="0"/>
                            <a:t>Angular velocity </a:t>
                          </a:r>
                          <a:endParaRPr kumimoji="1" lang="ja-JP" altLang="en-US" sz="1600" dirty="0"/>
                        </a:p>
                      </a:txBody>
                      <a:tcPr anchor="ctr"/>
                    </a:tc>
                    <a:extLst>
                      <a:ext uri="{0D108BD9-81ED-4DB2-BD59-A6C34878D82A}">
                        <a16:rowId xmlns:a16="http://schemas.microsoft.com/office/drawing/2014/main" val="1132179324"/>
                      </a:ext>
                    </a:extLst>
                  </a:tr>
                  <a:tr h="372295">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𝑑</m:t>
                                    </m:r>
                                  </m:e>
                                  <m:sub>
                                    <m:r>
                                      <a:rPr kumimoji="1" lang="en-US" altLang="ja-JP" sz="1600" b="0" i="1" smtClean="0">
                                        <a:latin typeface="Cambria Math" panose="02040503050406030204" pitchFamily="18" charset="0"/>
                                      </a:rPr>
                                      <m:t>𝑔𝑎𝑡𝑒</m:t>
                                    </m:r>
                                  </m:sub>
                                </m:sSub>
                              </m:oMath>
                            </m:oMathPara>
                          </a14:m>
                          <a:endParaRPr kumimoji="1" lang="ja-JP" alt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a:t>
                          </a:r>
                          <a:br>
                            <a:rPr kumimoji="1" lang="en-US" altLang="ja-JP" sz="1600" dirty="0"/>
                          </a:br>
                          <a:r>
                            <a:rPr kumimoji="1" lang="en-US" altLang="ja-JP" sz="1600" dirty="0"/>
                            <a:t>the center of the next gate</a:t>
                          </a:r>
                        </a:p>
                      </a:txBody>
                      <a:tcPr anchor="ctr"/>
                    </a:tc>
                    <a:extLst>
                      <a:ext uri="{0D108BD9-81ED-4DB2-BD59-A6C34878D82A}">
                        <a16:rowId xmlns:a16="http://schemas.microsoft.com/office/drawing/2014/main" val="1236772356"/>
                      </a:ext>
                    </a:extLst>
                  </a:tr>
                  <a:tr h="283304">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𝑔𝑎𝑡𝑒</m:t>
                                    </m:r>
                                  </m:sub>
                                </m:sSub>
                              </m:oMath>
                            </m:oMathPara>
                          </a14:m>
                          <a:endParaRPr kumimoji="1" lang="ja-JP" altLang="en-US" sz="1600" dirty="0"/>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Gates velocity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61608"/>
                      </a:ext>
                    </a:extLst>
                  </a:tr>
                </a:tbl>
              </a:graphicData>
            </a:graphic>
          </p:graphicFrame>
        </mc:Choice>
        <mc:Fallback>
          <p:graphicFrame>
            <p:nvGraphicFramePr>
              <p:cNvPr id="15" name="表 14">
                <a:extLst>
                  <a:ext uri="{FF2B5EF4-FFF2-40B4-BE49-F238E27FC236}">
                    <a16:creationId xmlns:a16="http://schemas.microsoft.com/office/drawing/2014/main" id="{2792E68B-374C-F9C6-DA77-75A8740733AF}"/>
                  </a:ext>
                </a:extLst>
              </p:cNvPr>
              <p:cNvGraphicFramePr>
                <a:graphicFrameLocks noGrp="1"/>
              </p:cNvGraphicFramePr>
              <p:nvPr>
                <p:extLst>
                  <p:ext uri="{D42A27DB-BD31-4B8C-83A1-F6EECF244321}">
                    <p14:modId xmlns:p14="http://schemas.microsoft.com/office/powerpoint/2010/main" val="782233349"/>
                  </p:ext>
                </p:extLst>
              </p:nvPr>
            </p:nvGraphicFramePr>
            <p:xfrm>
              <a:off x="1154788" y="1770888"/>
              <a:ext cx="5145402" cy="2295144"/>
            </p:xfrm>
            <a:graphic>
              <a:graphicData uri="http://schemas.openxmlformats.org/drawingml/2006/table">
                <a:tbl>
                  <a:tblPr firstRow="1" bandRow="1">
                    <a:tableStyleId>{2D5ABB26-0587-4C30-8999-92F81FD0307C}</a:tableStyleId>
                  </a:tblPr>
                  <a:tblGrid>
                    <a:gridCol w="1056341">
                      <a:extLst>
                        <a:ext uri="{9D8B030D-6E8A-4147-A177-3AD203B41FA5}">
                          <a16:colId xmlns:a16="http://schemas.microsoft.com/office/drawing/2014/main" val="1455092470"/>
                        </a:ext>
                      </a:extLst>
                    </a:gridCol>
                    <a:gridCol w="4089061">
                      <a:extLst>
                        <a:ext uri="{9D8B030D-6E8A-4147-A177-3AD203B41FA5}">
                          <a16:colId xmlns:a16="http://schemas.microsoft.com/office/drawing/2014/main" val="4254962961"/>
                        </a:ext>
                      </a:extLst>
                    </a:gridCol>
                  </a:tblGrid>
                  <a:tr h="355092">
                    <a:tc>
                      <a:txBody>
                        <a:bodyPr/>
                        <a:lstStyle/>
                        <a:p>
                          <a:endParaRPr lang="ja-JP"/>
                        </a:p>
                      </a:txBody>
                      <a:tcPr anchor="ctr">
                        <a:lnT w="12700" cap="flat" cmpd="sng" algn="ctr">
                          <a:solidFill>
                            <a:schemeClr val="tx1"/>
                          </a:solidFill>
                          <a:prstDash val="solid"/>
                          <a:round/>
                          <a:headEnd type="none" w="med" len="med"/>
                          <a:tailEnd type="none" w="med" len="med"/>
                        </a:lnT>
                        <a:blipFill>
                          <a:blip r:embed="rId6"/>
                          <a:stretch>
                            <a:fillRect t="-1724" r="-389017" b="-568966"/>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the goal</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0043713"/>
                      </a:ext>
                    </a:extLst>
                  </a:tr>
                  <a:tr h="335280">
                    <a:tc>
                      <a:txBody>
                        <a:bodyPr/>
                        <a:lstStyle/>
                        <a:p>
                          <a:endParaRPr lang="ja-JP"/>
                        </a:p>
                      </a:txBody>
                      <a:tcPr anchor="ctr">
                        <a:blipFill>
                          <a:blip r:embed="rId6"/>
                          <a:stretch>
                            <a:fillRect t="-107273" r="-389017" b="-500000"/>
                          </a:stretch>
                        </a:blipFill>
                      </a:tcPr>
                    </a:tc>
                    <a:tc>
                      <a:txBody>
                        <a:bodyPr/>
                        <a:lstStyle/>
                        <a:p>
                          <a:pPr algn="l"/>
                          <a:r>
                            <a:rPr kumimoji="1" lang="en-US" altLang="ja-JP" sz="1600" dirty="0"/>
                            <a:t>Attitude</a:t>
                          </a:r>
                          <a:endParaRPr kumimoji="1" lang="ja-JP" altLang="en-US" sz="1600" dirty="0"/>
                        </a:p>
                      </a:txBody>
                      <a:tcPr anchor="ctr"/>
                    </a:tc>
                    <a:extLst>
                      <a:ext uri="{0D108BD9-81ED-4DB2-BD59-A6C34878D82A}">
                        <a16:rowId xmlns:a16="http://schemas.microsoft.com/office/drawing/2014/main" val="804587413"/>
                      </a:ext>
                    </a:extLst>
                  </a:tr>
                  <a:tr h="335280">
                    <a:tc>
                      <a:txBody>
                        <a:bodyPr/>
                        <a:lstStyle/>
                        <a:p>
                          <a:endParaRPr lang="ja-JP"/>
                        </a:p>
                      </a:txBody>
                      <a:tcPr anchor="ctr">
                        <a:blipFill>
                          <a:blip r:embed="rId6"/>
                          <a:stretch>
                            <a:fillRect t="-207273" r="-389017" b="-400000"/>
                          </a:stretch>
                        </a:blipFill>
                      </a:tcPr>
                    </a:tc>
                    <a:tc>
                      <a:txBody>
                        <a:bodyPr/>
                        <a:lstStyle/>
                        <a:p>
                          <a:pPr algn="l"/>
                          <a:r>
                            <a:rPr kumimoji="1" lang="en-US" altLang="ja-JP" sz="1600" dirty="0"/>
                            <a:t>Velocity</a:t>
                          </a:r>
                          <a:endParaRPr kumimoji="1" lang="ja-JP" altLang="en-US" sz="1600" dirty="0"/>
                        </a:p>
                      </a:txBody>
                      <a:tcPr anchor="ctr"/>
                    </a:tc>
                    <a:extLst>
                      <a:ext uri="{0D108BD9-81ED-4DB2-BD59-A6C34878D82A}">
                        <a16:rowId xmlns:a16="http://schemas.microsoft.com/office/drawing/2014/main" val="1058222325"/>
                      </a:ext>
                    </a:extLst>
                  </a:tr>
                  <a:tr h="335280">
                    <a:tc>
                      <a:txBody>
                        <a:bodyPr/>
                        <a:lstStyle/>
                        <a:p>
                          <a:endParaRPr lang="ja-JP"/>
                        </a:p>
                      </a:txBody>
                      <a:tcPr anchor="ctr">
                        <a:blipFill>
                          <a:blip r:embed="rId6"/>
                          <a:stretch>
                            <a:fillRect t="-301786" r="-389017" b="-292857"/>
                          </a:stretch>
                        </a:blipFill>
                      </a:tcPr>
                    </a:tc>
                    <a:tc>
                      <a:txBody>
                        <a:bodyPr/>
                        <a:lstStyle/>
                        <a:p>
                          <a:pPr algn="l"/>
                          <a:r>
                            <a:rPr kumimoji="1" lang="en-US" altLang="ja-JP" sz="1600" dirty="0"/>
                            <a:t>Angular velocity </a:t>
                          </a:r>
                          <a:endParaRPr kumimoji="1" lang="ja-JP" altLang="en-US" sz="1600" dirty="0"/>
                        </a:p>
                      </a:txBody>
                      <a:tcPr anchor="ctr"/>
                    </a:tc>
                    <a:extLst>
                      <a:ext uri="{0D108BD9-81ED-4DB2-BD59-A6C34878D82A}">
                        <a16:rowId xmlns:a16="http://schemas.microsoft.com/office/drawing/2014/main" val="1132179324"/>
                      </a:ext>
                    </a:extLst>
                  </a:tr>
                  <a:tr h="579120">
                    <a:tc>
                      <a:txBody>
                        <a:bodyPr/>
                        <a:lstStyle/>
                        <a:p>
                          <a:endParaRPr lang="ja-JP"/>
                        </a:p>
                      </a:txBody>
                      <a:tcPr anchor="ctr">
                        <a:blipFill>
                          <a:blip r:embed="rId6"/>
                          <a:stretch>
                            <a:fillRect t="-236842" r="-389017" b="-72632"/>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a:t>
                          </a:r>
                          <a:br>
                            <a:rPr kumimoji="1" lang="en-US" altLang="ja-JP" sz="1600" dirty="0"/>
                          </a:br>
                          <a:r>
                            <a:rPr kumimoji="1" lang="en-US" altLang="ja-JP" sz="1600" dirty="0"/>
                            <a:t>the center of the next gate</a:t>
                          </a:r>
                        </a:p>
                      </a:txBody>
                      <a:tcPr anchor="ctr"/>
                    </a:tc>
                    <a:extLst>
                      <a:ext uri="{0D108BD9-81ED-4DB2-BD59-A6C34878D82A}">
                        <a16:rowId xmlns:a16="http://schemas.microsoft.com/office/drawing/2014/main" val="1236772356"/>
                      </a:ext>
                    </a:extLst>
                  </a:tr>
                  <a:tr h="355092">
                    <a:tc>
                      <a:txBody>
                        <a:bodyPr/>
                        <a:lstStyle/>
                        <a:p>
                          <a:endParaRPr lang="ja-JP"/>
                        </a:p>
                      </a:txBody>
                      <a:tcPr anchor="ctr">
                        <a:lnB w="12700" cap="flat" cmpd="sng" algn="ctr">
                          <a:solidFill>
                            <a:schemeClr val="tx1"/>
                          </a:solidFill>
                          <a:prstDash val="solid"/>
                          <a:round/>
                          <a:headEnd type="none" w="med" len="med"/>
                          <a:tailEnd type="none" w="med" len="med"/>
                        </a:lnB>
                        <a:blipFill>
                          <a:blip r:embed="rId6"/>
                          <a:stretch>
                            <a:fillRect t="-551724" r="-389017" b="-18966"/>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Gates velocity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61608"/>
                      </a:ext>
                    </a:extLst>
                  </a:tr>
                </a:tbl>
              </a:graphicData>
            </a:graphic>
          </p:graphicFrame>
        </mc:Fallback>
      </mc:AlternateContent>
    </p:spTree>
    <p:extLst>
      <p:ext uri="{BB962C8B-B14F-4D97-AF65-F5344CB8AC3E}">
        <p14:creationId xmlns:p14="http://schemas.microsoft.com/office/powerpoint/2010/main" val="174996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24B923-F6A3-7281-7E74-17327CFEF400}"/>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C7EED2AC-893B-1FB3-79A7-9722861073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20</a:t>
            </a:fld>
            <a:endParaRPr lang="ja-JP" altLang="en-US"/>
          </a:p>
        </p:txBody>
      </p:sp>
      <p:sp>
        <p:nvSpPr>
          <p:cNvPr id="4" name="テキスト プレースホルダー 3">
            <a:extLst>
              <a:ext uri="{FF2B5EF4-FFF2-40B4-BE49-F238E27FC236}">
                <a16:creationId xmlns:a16="http://schemas.microsoft.com/office/drawing/2014/main" id="{BCA13FA6-4591-0191-FC00-A6DC5C873C92}"/>
              </a:ext>
            </a:extLst>
          </p:cNvPr>
          <p:cNvSpPr>
            <a:spLocks noGrp="1"/>
          </p:cNvSpPr>
          <p:nvPr>
            <p:ph type="body" idx="1"/>
          </p:nvPr>
        </p:nvSpPr>
        <p:spPr>
          <a:xfrm>
            <a:off x="407669" y="685801"/>
            <a:ext cx="11376660" cy="5745534"/>
          </a:xfrm>
        </p:spPr>
        <p:txBody>
          <a:bodyPr>
            <a:normAutofit lnSpcReduction="10000"/>
          </a:bodyPr>
          <a:lstStyle/>
          <a:p>
            <a:r>
              <a:rPr kumimoji="1" lang="en-US" altLang="ja-JP" dirty="0"/>
              <a:t>Result : Gate passing success rate</a:t>
            </a:r>
            <a:r>
              <a:rPr kumimoji="1" lang="ja-JP" altLang="en-US" dirty="0"/>
              <a:t> </a:t>
            </a:r>
            <a:r>
              <a:rPr kumimoji="1" lang="en-US" altLang="ja-JP" dirty="0"/>
              <a:t>(ANN</a:t>
            </a:r>
            <a:r>
              <a:rPr kumimoji="1" lang="ja-JP" altLang="en-US" dirty="0"/>
              <a:t> </a:t>
            </a:r>
            <a:r>
              <a:rPr kumimoji="1" lang="en-US" altLang="ja-JP" dirty="0"/>
              <a:t>vs</a:t>
            </a:r>
            <a:r>
              <a:rPr kumimoji="1" lang="ja-JP" altLang="en-US" dirty="0"/>
              <a:t> </a:t>
            </a:r>
            <a:r>
              <a:rPr kumimoji="1" lang="en-US" altLang="ja-JP" dirty="0"/>
              <a:t>SNN)</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b="0" dirty="0"/>
              <a:t>When the gate separation distance is short, SNN is superior</a:t>
            </a:r>
          </a:p>
          <a:p>
            <a:pPr lvl="1"/>
            <a:r>
              <a:rPr kumimoji="1" lang="en-US" altLang="ja-JP" dirty="0"/>
              <a:t>This high success rate is due to the SNN's </a:t>
            </a:r>
            <a:r>
              <a:rPr kumimoji="1" lang="en-US" altLang="ja-JP" b="1" dirty="0"/>
              <a:t>temporal processing characteristics</a:t>
            </a:r>
          </a:p>
        </p:txBody>
      </p:sp>
      <p:pic>
        <p:nvPicPr>
          <p:cNvPr id="6" name="図 5">
            <a:extLst>
              <a:ext uri="{FF2B5EF4-FFF2-40B4-BE49-F238E27FC236}">
                <a16:creationId xmlns:a16="http://schemas.microsoft.com/office/drawing/2014/main" id="{DCD3B3BF-575B-578A-129A-926DC493D65B}"/>
              </a:ext>
            </a:extLst>
          </p:cNvPr>
          <p:cNvPicPr>
            <a:picLocks noChangeAspect="1"/>
          </p:cNvPicPr>
          <p:nvPr/>
        </p:nvPicPr>
        <p:blipFill>
          <a:blip r:embed="rId3"/>
          <a:stretch>
            <a:fillRect/>
          </a:stretch>
        </p:blipFill>
        <p:spPr>
          <a:xfrm>
            <a:off x="350519" y="1568290"/>
            <a:ext cx="7501889" cy="3546516"/>
          </a:xfrm>
          <a:prstGeom prst="rect">
            <a:avLst/>
          </a:prstGeom>
        </p:spPr>
      </p:pic>
      <p:pic>
        <p:nvPicPr>
          <p:cNvPr id="7" name="図 6">
            <a:extLst>
              <a:ext uri="{FF2B5EF4-FFF2-40B4-BE49-F238E27FC236}">
                <a16:creationId xmlns:a16="http://schemas.microsoft.com/office/drawing/2014/main" id="{759E0815-4AD9-7DDA-0125-0EA1ED6DD313}"/>
              </a:ext>
            </a:extLst>
          </p:cNvPr>
          <p:cNvPicPr>
            <a:picLocks noChangeAspect="1"/>
          </p:cNvPicPr>
          <p:nvPr/>
        </p:nvPicPr>
        <p:blipFill>
          <a:blip r:embed="rId4"/>
          <a:srcRect l="65487" t="11136"/>
          <a:stretch>
            <a:fillRect/>
          </a:stretch>
        </p:blipFill>
        <p:spPr>
          <a:xfrm>
            <a:off x="8166630" y="1568290"/>
            <a:ext cx="3303476" cy="3467269"/>
          </a:xfrm>
          <a:prstGeom prst="rect">
            <a:avLst/>
          </a:prstGeom>
        </p:spPr>
      </p:pic>
    </p:spTree>
    <p:extLst>
      <p:ext uri="{BB962C8B-B14F-4D97-AF65-F5344CB8AC3E}">
        <p14:creationId xmlns:p14="http://schemas.microsoft.com/office/powerpoint/2010/main" val="640794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713FAE-E18B-547A-E4EB-2D105AF5F093}"/>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A270B91F-9346-70D3-7FD4-C33EAEF7CF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21</a:t>
            </a:fld>
            <a:endParaRPr lang="ja-JP" altLang="en-US"/>
          </a:p>
        </p:txBody>
      </p:sp>
      <p:sp>
        <p:nvSpPr>
          <p:cNvPr id="4" name="テキスト プレースホルダー 3">
            <a:extLst>
              <a:ext uri="{FF2B5EF4-FFF2-40B4-BE49-F238E27FC236}">
                <a16:creationId xmlns:a16="http://schemas.microsoft.com/office/drawing/2014/main" id="{0EC6E2C9-E2B1-B904-DA23-11B7A83D67B0}"/>
              </a:ext>
            </a:extLst>
          </p:cNvPr>
          <p:cNvSpPr>
            <a:spLocks noGrp="1"/>
          </p:cNvSpPr>
          <p:nvPr>
            <p:ph type="body" idx="1"/>
          </p:nvPr>
        </p:nvSpPr>
        <p:spPr/>
        <p:txBody>
          <a:bodyPr/>
          <a:lstStyle/>
          <a:p>
            <a:r>
              <a:rPr kumimoji="1" lang="en-US" altLang="ja-JP" dirty="0"/>
              <a:t>Result : Comparison of trajectories (ANN vs SNN)</a:t>
            </a:r>
            <a:endParaRPr kumimoji="1" lang="ja-JP" altLang="en-US" dirty="0"/>
          </a:p>
        </p:txBody>
      </p:sp>
      <p:pic>
        <p:nvPicPr>
          <p:cNvPr id="9" name="図 8">
            <a:extLst>
              <a:ext uri="{FF2B5EF4-FFF2-40B4-BE49-F238E27FC236}">
                <a16:creationId xmlns:a16="http://schemas.microsoft.com/office/drawing/2014/main" id="{DE76966C-785F-6C50-5FB1-83947C8DE767}"/>
              </a:ext>
            </a:extLst>
          </p:cNvPr>
          <p:cNvPicPr>
            <a:picLocks noChangeAspect="1"/>
          </p:cNvPicPr>
          <p:nvPr/>
        </p:nvPicPr>
        <p:blipFill>
          <a:blip r:embed="rId3"/>
          <a:stretch>
            <a:fillRect/>
          </a:stretch>
        </p:blipFill>
        <p:spPr>
          <a:xfrm>
            <a:off x="611063" y="1875997"/>
            <a:ext cx="5324917" cy="2672283"/>
          </a:xfrm>
          <a:prstGeom prst="rect">
            <a:avLst/>
          </a:prstGeom>
        </p:spPr>
      </p:pic>
      <p:pic>
        <p:nvPicPr>
          <p:cNvPr id="10" name="図 9">
            <a:extLst>
              <a:ext uri="{FF2B5EF4-FFF2-40B4-BE49-F238E27FC236}">
                <a16:creationId xmlns:a16="http://schemas.microsoft.com/office/drawing/2014/main" id="{48574380-763B-D490-1D61-C063FC06E146}"/>
              </a:ext>
            </a:extLst>
          </p:cNvPr>
          <p:cNvPicPr>
            <a:picLocks noChangeAspect="1"/>
          </p:cNvPicPr>
          <p:nvPr/>
        </p:nvPicPr>
        <p:blipFill>
          <a:blip r:embed="rId4"/>
          <a:stretch>
            <a:fillRect/>
          </a:stretch>
        </p:blipFill>
        <p:spPr>
          <a:xfrm>
            <a:off x="6256022" y="1850068"/>
            <a:ext cx="5324918" cy="2727971"/>
          </a:xfrm>
          <a:prstGeom prst="rect">
            <a:avLst/>
          </a:prstGeom>
        </p:spPr>
      </p:pic>
    </p:spTree>
    <p:extLst>
      <p:ext uri="{BB962C8B-B14F-4D97-AF65-F5344CB8AC3E}">
        <p14:creationId xmlns:p14="http://schemas.microsoft.com/office/powerpoint/2010/main" val="225712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1A839-397A-CC73-C028-9CD50BF1CC89}"/>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D784A4DE-4FC2-2A22-A0FE-6E20A8F06A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22</a:t>
            </a:fld>
            <a:endParaRPr lang="ja-JP" altLang="en-US"/>
          </a:p>
        </p:txBody>
      </p:sp>
      <p:sp>
        <p:nvSpPr>
          <p:cNvPr id="4" name="テキスト プレースホルダー 3">
            <a:extLst>
              <a:ext uri="{FF2B5EF4-FFF2-40B4-BE49-F238E27FC236}">
                <a16:creationId xmlns:a16="http://schemas.microsoft.com/office/drawing/2014/main" id="{30DA870A-B3E5-9D7B-4E90-DC69473E0C43}"/>
              </a:ext>
            </a:extLst>
          </p:cNvPr>
          <p:cNvSpPr>
            <a:spLocks noGrp="1"/>
          </p:cNvSpPr>
          <p:nvPr>
            <p:ph type="body" idx="1"/>
          </p:nvPr>
        </p:nvSpPr>
        <p:spPr/>
        <p:txBody>
          <a:bodyPr/>
          <a:lstStyle/>
          <a:p>
            <a:r>
              <a:rPr kumimoji="1" lang="en-US" altLang="ja-JP" dirty="0"/>
              <a:t>Result</a:t>
            </a:r>
            <a:r>
              <a:rPr kumimoji="1" lang="ja-JP" altLang="en-US" dirty="0"/>
              <a:t> </a:t>
            </a:r>
            <a:r>
              <a:rPr kumimoji="1" lang="en-US" altLang="ja-JP" dirty="0"/>
              <a:t>:</a:t>
            </a:r>
            <a:r>
              <a:rPr kumimoji="1" lang="ja-JP" altLang="en-US" dirty="0"/>
              <a:t> </a:t>
            </a:r>
            <a:r>
              <a:rPr kumimoji="1" lang="en-US" altLang="ja-JP" dirty="0"/>
              <a:t>Completion</a:t>
            </a:r>
            <a:r>
              <a:rPr kumimoji="1" lang="ja-JP" altLang="en-US" dirty="0"/>
              <a:t> </a:t>
            </a:r>
            <a:r>
              <a:rPr kumimoji="1" lang="en-US" altLang="ja-JP" dirty="0"/>
              <a:t>time</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pic>
        <p:nvPicPr>
          <p:cNvPr id="9" name="図 8">
            <a:extLst>
              <a:ext uri="{FF2B5EF4-FFF2-40B4-BE49-F238E27FC236}">
                <a16:creationId xmlns:a16="http://schemas.microsoft.com/office/drawing/2014/main" id="{5F6BBB0F-081D-4D26-9B67-8B207F67C07E}"/>
              </a:ext>
            </a:extLst>
          </p:cNvPr>
          <p:cNvPicPr>
            <a:picLocks noChangeAspect="1"/>
          </p:cNvPicPr>
          <p:nvPr/>
        </p:nvPicPr>
        <p:blipFill>
          <a:blip r:embed="rId3"/>
          <a:srcRect t="9602" r="66876"/>
          <a:stretch>
            <a:fillRect/>
          </a:stretch>
        </p:blipFill>
        <p:spPr>
          <a:xfrm>
            <a:off x="1746921" y="1608911"/>
            <a:ext cx="3274659" cy="3640178"/>
          </a:xfrm>
          <a:prstGeom prst="rect">
            <a:avLst/>
          </a:prstGeom>
        </p:spPr>
      </p:pic>
    </p:spTree>
    <p:extLst>
      <p:ext uri="{BB962C8B-B14F-4D97-AF65-F5344CB8AC3E}">
        <p14:creationId xmlns:p14="http://schemas.microsoft.com/office/powerpoint/2010/main" val="21020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328147-AD4F-E4F0-2254-CC16E3A98DA9}"/>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D06C7B4B-FBEE-AC0E-A628-2053A3B660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23</a:t>
            </a:fld>
            <a:endParaRPr lang="ja-JP" altLang="en-US"/>
          </a:p>
        </p:txBody>
      </p:sp>
      <p:sp>
        <p:nvSpPr>
          <p:cNvPr id="4" name="テキスト プレースホルダー 3">
            <a:extLst>
              <a:ext uri="{FF2B5EF4-FFF2-40B4-BE49-F238E27FC236}">
                <a16:creationId xmlns:a16="http://schemas.microsoft.com/office/drawing/2014/main" id="{483B6E5C-5303-8F71-6C00-BC9DE7FA2553}"/>
              </a:ext>
            </a:extLst>
          </p:cNvPr>
          <p:cNvSpPr>
            <a:spLocks noGrp="1"/>
          </p:cNvSpPr>
          <p:nvPr>
            <p:ph type="body" idx="1"/>
          </p:nvPr>
        </p:nvSpPr>
        <p:spPr/>
        <p:txBody>
          <a:bodyPr/>
          <a:lstStyle/>
          <a:p>
            <a:endParaRPr kumimoji="1" lang="ja-JP" altLang="en-US"/>
          </a:p>
        </p:txBody>
      </p:sp>
      <p:pic>
        <p:nvPicPr>
          <p:cNvPr id="6" name="図 5">
            <a:extLst>
              <a:ext uri="{FF2B5EF4-FFF2-40B4-BE49-F238E27FC236}">
                <a16:creationId xmlns:a16="http://schemas.microsoft.com/office/drawing/2014/main" id="{BDA0742C-40B3-AFB5-35A9-075F6379F84F}"/>
              </a:ext>
            </a:extLst>
          </p:cNvPr>
          <p:cNvPicPr>
            <a:picLocks noChangeAspect="1"/>
          </p:cNvPicPr>
          <p:nvPr/>
        </p:nvPicPr>
        <p:blipFill>
          <a:blip r:embed="rId3"/>
          <a:stretch>
            <a:fillRect/>
          </a:stretch>
        </p:blipFill>
        <p:spPr>
          <a:xfrm>
            <a:off x="1557336" y="979848"/>
            <a:ext cx="9077325" cy="4510852"/>
          </a:xfrm>
          <a:prstGeom prst="rect">
            <a:avLst/>
          </a:prstGeom>
        </p:spPr>
      </p:pic>
    </p:spTree>
    <p:extLst>
      <p:ext uri="{BB962C8B-B14F-4D97-AF65-F5344CB8AC3E}">
        <p14:creationId xmlns:p14="http://schemas.microsoft.com/office/powerpoint/2010/main" val="728000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08C9D-9A7D-3460-747C-26711589126C}"/>
              </a:ext>
            </a:extLst>
          </p:cNvPr>
          <p:cNvSpPr>
            <a:spLocks noGrp="1"/>
          </p:cNvSpPr>
          <p:nvPr>
            <p:ph type="title"/>
          </p:nvPr>
        </p:nvSpPr>
        <p:spPr/>
        <p:txBody>
          <a:bodyPr/>
          <a:lstStyle/>
          <a:p>
            <a:r>
              <a:rPr kumimoji="1" lang="en-US" altLang="ja-JP" dirty="0"/>
              <a:t>5. Conclusion</a:t>
            </a:r>
            <a:endParaRPr kumimoji="1" lang="ja-JP" altLang="en-US" dirty="0"/>
          </a:p>
        </p:txBody>
      </p:sp>
      <p:sp>
        <p:nvSpPr>
          <p:cNvPr id="3" name="スライド番号プレースホルダー 2">
            <a:extLst>
              <a:ext uri="{FF2B5EF4-FFF2-40B4-BE49-F238E27FC236}">
                <a16:creationId xmlns:a16="http://schemas.microsoft.com/office/drawing/2014/main" id="{E025BD8A-D337-96EF-0977-6C35C9C07E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24</a:t>
            </a:fld>
            <a:endParaRPr lang="ja-JP" altLang="en-US"/>
          </a:p>
        </p:txBody>
      </p:sp>
      <p:sp>
        <p:nvSpPr>
          <p:cNvPr id="4" name="テキスト プレースホルダー 3">
            <a:extLst>
              <a:ext uri="{FF2B5EF4-FFF2-40B4-BE49-F238E27FC236}">
                <a16:creationId xmlns:a16="http://schemas.microsoft.com/office/drawing/2014/main" id="{F26B4EE6-BCE6-CFC8-FAD3-E36E0CBEF4BC}"/>
              </a:ext>
            </a:extLst>
          </p:cNvPr>
          <p:cNvSpPr>
            <a:spLocks noGrp="1"/>
          </p:cNvSpPr>
          <p:nvPr>
            <p:ph type="body" idx="1"/>
          </p:nvPr>
        </p:nvSpPr>
        <p:spPr/>
        <p:txBody>
          <a:bodyPr/>
          <a:lstStyle/>
          <a:p>
            <a:pPr marL="116840" indent="0">
              <a:buNone/>
            </a:pPr>
            <a:r>
              <a:rPr lang="en-US" altLang="ja-JP" b="0" dirty="0"/>
              <a:t>This investigation focused on two applications</a:t>
            </a:r>
            <a:r>
              <a:rPr lang="en-US" altLang="ja-JP" dirty="0"/>
              <a:t>: </a:t>
            </a:r>
            <a:br>
              <a:rPr lang="en-US" altLang="ja-JP" dirty="0"/>
            </a:br>
            <a:r>
              <a:rPr lang="en-US" altLang="ja-JP" dirty="0"/>
              <a:t>	low-level control (attitude control) </a:t>
            </a:r>
            <a:r>
              <a:rPr lang="en-US" altLang="ja-JP" b="0" dirty="0"/>
              <a:t>and</a:t>
            </a:r>
            <a:r>
              <a:rPr lang="en-US" altLang="ja-JP" dirty="0"/>
              <a:t> path planning</a:t>
            </a:r>
          </a:p>
          <a:p>
            <a:pPr marL="116840" indent="0">
              <a:buNone/>
            </a:pPr>
            <a:endParaRPr kumimoji="1" lang="en-US" altLang="ja-JP" dirty="0"/>
          </a:p>
          <a:p>
            <a:pPr marL="116840" indent="0">
              <a:buNone/>
            </a:pPr>
            <a:r>
              <a:rPr kumimoji="1" lang="en-US" altLang="ja-JP" dirty="0"/>
              <a:t>“low-level control” </a:t>
            </a:r>
            <a:r>
              <a:rPr kumimoji="1" lang="en-US" altLang="ja-JP" b="0" dirty="0"/>
              <a:t>: </a:t>
            </a:r>
          </a:p>
          <a:p>
            <a:pPr marL="116840" indent="0">
              <a:buNone/>
            </a:pPr>
            <a:endParaRPr kumimoji="1" lang="en-US" altLang="ja-JP" b="0" dirty="0"/>
          </a:p>
          <a:p>
            <a:pPr marL="116840" indent="0">
              <a:buNone/>
            </a:pPr>
            <a:r>
              <a:rPr kumimoji="1" lang="en-US" altLang="ja-JP" dirty="0"/>
              <a:t>“Path-planning”</a:t>
            </a:r>
            <a:r>
              <a:rPr kumimoji="1" lang="ja-JP" altLang="en-US" dirty="0"/>
              <a:t> </a:t>
            </a:r>
            <a:r>
              <a:rPr kumimoji="1" lang="en-US" altLang="ja-JP" b="0" dirty="0"/>
              <a:t>: </a:t>
            </a:r>
            <a:r>
              <a:rPr kumimoji="1" lang="en-US" altLang="ja-JP" dirty="0"/>
              <a:t> </a:t>
            </a:r>
          </a:p>
          <a:p>
            <a:pPr marL="116840" indent="0">
              <a:buNone/>
            </a:pPr>
            <a:endParaRPr kumimoji="1" lang="en-US" altLang="ja-JP" dirty="0"/>
          </a:p>
        </p:txBody>
      </p:sp>
    </p:spTree>
    <p:extLst>
      <p:ext uri="{BB962C8B-B14F-4D97-AF65-F5344CB8AC3E}">
        <p14:creationId xmlns:p14="http://schemas.microsoft.com/office/powerpoint/2010/main" val="5665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Meiryo"/>
              <a:buNone/>
            </a:pPr>
            <a:r>
              <a:rPr lang="ja-JP"/>
              <a:t>Appendix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45591-2B7B-A872-1B0A-26E9842713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A1F8BB-B0EF-7096-1532-1142CC03A06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FD5BB8C9-491B-FED7-DA3A-6127F782121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6" name="テキスト プレースホルダー 3">
            <a:extLst>
              <a:ext uri="{FF2B5EF4-FFF2-40B4-BE49-F238E27FC236}">
                <a16:creationId xmlns:a16="http://schemas.microsoft.com/office/drawing/2014/main" id="{02755290-AF3B-94AD-9A5E-0377AE091084}"/>
              </a:ext>
            </a:extLst>
          </p:cNvPr>
          <p:cNvSpPr>
            <a:spLocks noGrp="1"/>
          </p:cNvSpPr>
          <p:nvPr>
            <p:ph type="body" idx="1"/>
          </p:nvPr>
        </p:nvSpPr>
        <p:spPr>
          <a:xfrm>
            <a:off x="407669" y="2465882"/>
            <a:ext cx="11376660" cy="3965452"/>
          </a:xfrm>
        </p:spPr>
        <p:txBody>
          <a:bodyPr/>
          <a:lstStyle/>
          <a:p>
            <a:r>
              <a:rPr kumimoji="1" lang="en-US" altLang="ja-JP" dirty="0"/>
              <a:t>Key point</a:t>
            </a:r>
          </a:p>
          <a:p>
            <a:pPr lvl="1"/>
            <a:r>
              <a:rPr kumimoji="1" lang="en-US" altLang="ja-JP" dirty="0"/>
              <a:t>End-to-end SNN for attitude estimation and control for real-world micro drone</a:t>
            </a:r>
          </a:p>
          <a:p>
            <a:pPr lvl="3"/>
            <a:endParaRPr kumimoji="1" lang="en-US" altLang="ja-JP" dirty="0"/>
          </a:p>
          <a:p>
            <a:r>
              <a:rPr kumimoji="1" lang="en-US" altLang="ja-JP" dirty="0"/>
              <a:t>Solution</a:t>
            </a:r>
          </a:p>
          <a:p>
            <a:pPr lvl="1"/>
            <a:r>
              <a:rPr kumimoji="1" lang="en-US" altLang="ja-JP" dirty="0"/>
              <a:t>Division into two subnetworks</a:t>
            </a:r>
          </a:p>
          <a:p>
            <a:pPr lvl="1"/>
            <a:r>
              <a:rPr kumimoji="1" lang="en-US" altLang="ja-JP" dirty="0"/>
              <a:t>Introduced practical techniques</a:t>
            </a:r>
          </a:p>
          <a:p>
            <a:pPr lvl="2">
              <a:buFont typeface="+mj-lt"/>
              <a:buAutoNum type="arabicPeriod"/>
            </a:pPr>
            <a:r>
              <a:rPr kumimoji="1" lang="en-US" altLang="ja-JP" dirty="0"/>
              <a:t>Time-shifted Targets</a:t>
            </a:r>
          </a:p>
          <a:p>
            <a:pPr lvl="2">
              <a:buFont typeface="+mj-lt"/>
              <a:buAutoNum type="arabicPeriod"/>
            </a:pPr>
            <a:r>
              <a:rPr kumimoji="1" lang="en-US" altLang="ja-JP" dirty="0"/>
              <a:t>Integrator Neurons</a:t>
            </a:r>
          </a:p>
          <a:p>
            <a:pPr lvl="2">
              <a:buFont typeface="+mj-lt"/>
              <a:buAutoNum type="arabicPeriod"/>
            </a:pPr>
            <a:r>
              <a:rPr kumimoji="1" lang="en-US" altLang="ja-JP" dirty="0"/>
              <a:t>Data Augmentation</a:t>
            </a:r>
          </a:p>
          <a:p>
            <a:endParaRPr kumimoji="1" lang="en-US" altLang="ja-JP" dirty="0"/>
          </a:p>
          <a:p>
            <a:endParaRPr kumimoji="1" lang="en-US" altLang="ja-JP" dirty="0"/>
          </a:p>
          <a:p>
            <a:endParaRPr kumimoji="1" lang="en-US" altLang="ja-JP" dirty="0"/>
          </a:p>
        </p:txBody>
      </p:sp>
      <p:sp>
        <p:nvSpPr>
          <p:cNvPr id="8" name="正方形/長方形 7">
            <a:extLst>
              <a:ext uri="{FF2B5EF4-FFF2-40B4-BE49-F238E27FC236}">
                <a16:creationId xmlns:a16="http://schemas.microsoft.com/office/drawing/2014/main" id="{67D8C3DE-0776-AA4F-E5CF-35365C6FF76F}"/>
              </a:ext>
            </a:extLst>
          </p:cNvPr>
          <p:cNvSpPr/>
          <p:nvPr/>
        </p:nvSpPr>
        <p:spPr>
          <a:xfrm>
            <a:off x="585925" y="776832"/>
            <a:ext cx="9232777" cy="138175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Paper1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 </a:t>
            </a:r>
            <a:r>
              <a:rPr kumimoji="1" lang="en-US" altLang="ja-JP" sz="20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Stroobants</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C. De. </a:t>
            </a:r>
            <a:r>
              <a:rPr kumimoji="1" lang="en-US" altLang="ja-JP" sz="20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Wagter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and G. CHE. De. Croon, </a:t>
            </a:r>
            <a:b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”Neuromorphic attitude estimation and control”, </a:t>
            </a:r>
            <a:b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IEEE Robotics and Automation Letters, (2025).</a:t>
            </a:r>
          </a:p>
        </p:txBody>
      </p:sp>
    </p:spTree>
    <p:extLst>
      <p:ext uri="{BB962C8B-B14F-4D97-AF65-F5344CB8AC3E}">
        <p14:creationId xmlns:p14="http://schemas.microsoft.com/office/powerpoint/2010/main" val="237750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ABCC0-25F4-B590-079F-41DC65CD7198}"/>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02712B2B-1380-07BA-0688-571838C89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27</a:t>
            </a:fld>
            <a:endParaRPr lang="ja-JP" altLang="en-US"/>
          </a:p>
        </p:txBody>
      </p:sp>
      <p:sp>
        <p:nvSpPr>
          <p:cNvPr id="4" name="テキスト プレースホルダー 3">
            <a:extLst>
              <a:ext uri="{FF2B5EF4-FFF2-40B4-BE49-F238E27FC236}">
                <a16:creationId xmlns:a16="http://schemas.microsoft.com/office/drawing/2014/main" id="{42F1544A-F3B5-F31E-7F8A-2AEA98BB31E3}"/>
              </a:ext>
            </a:extLst>
          </p:cNvPr>
          <p:cNvSpPr>
            <a:spLocks noGrp="1"/>
          </p:cNvSpPr>
          <p:nvPr>
            <p:ph type="body" idx="1"/>
          </p:nvPr>
        </p:nvSpPr>
        <p:spPr>
          <a:xfrm>
            <a:off x="336329" y="725214"/>
            <a:ext cx="6716112" cy="5615151"/>
          </a:xfrm>
        </p:spPr>
        <p:txBody>
          <a:bodyPr>
            <a:normAutofit lnSpcReduction="10000"/>
          </a:bodyPr>
          <a:lstStyle/>
          <a:p>
            <a:pPr marL="116840" indent="0">
              <a:buNone/>
            </a:pPr>
            <a:r>
              <a:rPr kumimoji="1" lang="en-US" altLang="ja-JP" dirty="0"/>
              <a:t>Proposed Network Specifications</a:t>
            </a:r>
          </a:p>
          <a:p>
            <a:pPr marL="116840" indent="0">
              <a:buNone/>
            </a:pPr>
            <a:endParaRPr kumimoji="1" lang="en-US" altLang="ja-JP"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r>
              <a:rPr kumimoji="1" lang="en-US" altLang="ja-JP" b="0" dirty="0"/>
              <a:t>Training data collection</a:t>
            </a:r>
          </a:p>
          <a:p>
            <a:pPr lvl="1"/>
            <a:r>
              <a:rPr kumimoji="1" lang="en-US" altLang="ja-JP" dirty="0"/>
              <a:t>Collected from 20 minutes of manual flight</a:t>
            </a:r>
          </a:p>
          <a:p>
            <a:pPr lvl="2"/>
            <a:r>
              <a:rPr kumimoji="1" lang="en-US" altLang="ja-JP" b="0" dirty="0"/>
              <a:t>Attitude : complementar</a:t>
            </a:r>
            <a:r>
              <a:rPr kumimoji="1" lang="en-US" altLang="ja-JP" dirty="0"/>
              <a:t>y filter</a:t>
            </a:r>
          </a:p>
          <a:p>
            <a:pPr lvl="2"/>
            <a:r>
              <a:rPr kumimoji="1" lang="en-US" altLang="ja-JP" b="0" dirty="0"/>
              <a:t>Control : cascaded PID controller</a:t>
            </a:r>
          </a:p>
          <a:p>
            <a:pPr marL="116840" indent="0">
              <a:buNone/>
            </a:pPr>
            <a:endParaRPr kumimoji="1" lang="en-US" altLang="ja-JP" b="0" dirty="0"/>
          </a:p>
          <a:p>
            <a:r>
              <a:rPr kumimoji="1" lang="en-US" altLang="ja-JP" b="0" dirty="0"/>
              <a:t>Spike </a:t>
            </a:r>
            <a:r>
              <a:rPr kumimoji="1" lang="ja-JP" altLang="en-US" b="0" dirty="0"/>
              <a:t>⇔ </a:t>
            </a:r>
            <a:r>
              <a:rPr kumimoji="1" lang="en-US" altLang="ja-JP" b="0" dirty="0"/>
              <a:t>Real Values </a:t>
            </a:r>
          </a:p>
          <a:p>
            <a:pPr lvl="1"/>
            <a:r>
              <a:rPr kumimoji="1" lang="en-US" altLang="ja-JP" b="0" dirty="0"/>
              <a:t>Transformation using a Weight Matrix</a:t>
            </a:r>
            <a:endParaRPr kumimoji="1" lang="ja-JP" altLang="en-US" b="0" dirty="0"/>
          </a:p>
        </p:txBody>
      </p:sp>
      <p:pic>
        <p:nvPicPr>
          <p:cNvPr id="5" name="図 4">
            <a:extLst>
              <a:ext uri="{FF2B5EF4-FFF2-40B4-BE49-F238E27FC236}">
                <a16:creationId xmlns:a16="http://schemas.microsoft.com/office/drawing/2014/main" id="{B7D2F0CE-109E-B93E-D043-4A505E0FA4E8}"/>
              </a:ext>
            </a:extLst>
          </p:cNvPr>
          <p:cNvPicPr>
            <a:picLocks noChangeAspect="1"/>
          </p:cNvPicPr>
          <p:nvPr/>
        </p:nvPicPr>
        <p:blipFill>
          <a:blip r:embed="rId3"/>
          <a:stretch>
            <a:fillRect/>
          </a:stretch>
        </p:blipFill>
        <p:spPr>
          <a:xfrm>
            <a:off x="7210367" y="866678"/>
            <a:ext cx="4438273" cy="4956478"/>
          </a:xfrm>
          <a:prstGeom prst="rect">
            <a:avLst/>
          </a:prstGeom>
        </p:spPr>
      </p:pic>
      <p:graphicFrame>
        <p:nvGraphicFramePr>
          <p:cNvPr id="9" name="表 8">
            <a:extLst>
              <a:ext uri="{FF2B5EF4-FFF2-40B4-BE49-F238E27FC236}">
                <a16:creationId xmlns:a16="http://schemas.microsoft.com/office/drawing/2014/main" id="{0056626B-7B7C-7A4E-26AA-DD6212BE6B25}"/>
              </a:ext>
            </a:extLst>
          </p:cNvPr>
          <p:cNvGraphicFramePr>
            <a:graphicFrameLocks noGrp="1"/>
          </p:cNvGraphicFramePr>
          <p:nvPr>
            <p:extLst>
              <p:ext uri="{D42A27DB-BD31-4B8C-83A1-F6EECF244321}">
                <p14:modId xmlns:p14="http://schemas.microsoft.com/office/powerpoint/2010/main" val="888611828"/>
              </p:ext>
            </p:extLst>
          </p:nvPr>
        </p:nvGraphicFramePr>
        <p:xfrm>
          <a:off x="753566" y="1429071"/>
          <a:ext cx="5552640" cy="2147652"/>
        </p:xfrm>
        <a:graphic>
          <a:graphicData uri="http://schemas.openxmlformats.org/drawingml/2006/table">
            <a:tbl>
              <a:tblPr/>
              <a:tblGrid>
                <a:gridCol w="1847674">
                  <a:extLst>
                    <a:ext uri="{9D8B030D-6E8A-4147-A177-3AD203B41FA5}">
                      <a16:colId xmlns:a16="http://schemas.microsoft.com/office/drawing/2014/main" val="1760843783"/>
                    </a:ext>
                  </a:extLst>
                </a:gridCol>
                <a:gridCol w="3704966">
                  <a:extLst>
                    <a:ext uri="{9D8B030D-6E8A-4147-A177-3AD203B41FA5}">
                      <a16:colId xmlns:a16="http://schemas.microsoft.com/office/drawing/2014/main" val="1786249366"/>
                    </a:ext>
                  </a:extLst>
                </a:gridCol>
              </a:tblGrid>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Item</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ctr">
                        <a:buNone/>
                      </a:pPr>
                      <a:r>
                        <a:rPr lang="en-US" sz="1600">
                          <a:effectLst/>
                          <a:latin typeface="メイリオ" panose="020B0604030504040204" pitchFamily="50" charset="-128"/>
                          <a:ea typeface="メイリオ" panose="020B0604030504040204" pitchFamily="50" charset="-128"/>
                        </a:rPr>
                        <a:t>Details</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481097"/>
                  </a:ext>
                </a:extLst>
              </a:tr>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Neuron model</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CUBA-LIF</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57047123"/>
                  </a:ext>
                </a:extLst>
              </a:tr>
              <a:tr h="536012">
                <a:tc>
                  <a:txBody>
                    <a:bodyPr/>
                    <a:lstStyle/>
                    <a:p>
                      <a:pPr rtl="0" fontAlgn="ctr">
                        <a:buNone/>
                      </a:pPr>
                      <a:r>
                        <a:rPr lang="en-US" sz="1600" dirty="0">
                          <a:effectLst/>
                          <a:latin typeface="メイリオ" panose="020B0604030504040204" pitchFamily="50" charset="-128"/>
                          <a:ea typeface="メイリオ" panose="020B0604030504040204" pitchFamily="50" charset="-128"/>
                        </a:rPr>
                        <a:t>Architecture</a:t>
                      </a:r>
                    </a:p>
                  </a:txBody>
                  <a:tcPr marL="19050" marR="19050" marT="12700" marB="12700" anchor="ctr">
                    <a:lnL>
                      <a:noFill/>
                    </a:lnL>
                    <a:lnR>
                      <a:noFill/>
                    </a:lnR>
                    <a:lnT>
                      <a:noFill/>
                    </a:lnT>
                    <a:lnB>
                      <a:noFill/>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Perception : 2-layer (recurrent)</a:t>
                      </a:r>
                      <a:br>
                        <a:rPr lang="en-US" sz="1600" dirty="0">
                          <a:effectLst/>
                          <a:latin typeface="メイリオ" panose="020B0604030504040204" pitchFamily="50" charset="-128"/>
                          <a:ea typeface="メイリオ" panose="020B0604030504040204" pitchFamily="50" charset="-128"/>
                        </a:rPr>
                      </a:br>
                      <a:r>
                        <a:rPr lang="en-US" sz="1600" dirty="0">
                          <a:effectLst/>
                          <a:latin typeface="メイリオ" panose="020B0604030504040204" pitchFamily="50" charset="-128"/>
                          <a:ea typeface="メイリオ" panose="020B0604030504040204" pitchFamily="50" charset="-128"/>
                        </a:rPr>
                        <a:t>Control : 1-layer (recurrent)</a:t>
                      </a:r>
                    </a:p>
                  </a:txBody>
                  <a:tcPr marL="19050" marR="19050" marT="12700" marB="12700" anchor="ctr">
                    <a:lnL>
                      <a:noFill/>
                    </a:lnL>
                    <a:lnR>
                      <a:noFill/>
                    </a:lnR>
                    <a:lnT>
                      <a:noFill/>
                    </a:lnT>
                    <a:lnB>
                      <a:noFill/>
                    </a:lnB>
                    <a:noFill/>
                  </a:tcPr>
                </a:tc>
                <a:extLst>
                  <a:ext uri="{0D108BD9-81ED-4DB2-BD59-A6C34878D82A}">
                    <a16:rowId xmlns:a16="http://schemas.microsoft.com/office/drawing/2014/main" val="2451652060"/>
                  </a:ext>
                </a:extLst>
              </a:tr>
              <a:tr h="536012">
                <a:tc>
                  <a:txBody>
                    <a:bodyPr/>
                    <a:lstStyle/>
                    <a:p>
                      <a:pPr rtl="0" fontAlgn="ctr">
                        <a:buNone/>
                      </a:pPr>
                      <a:r>
                        <a:rPr lang="en-US" sz="1600" dirty="0">
                          <a:effectLst/>
                          <a:latin typeface="メイリオ" panose="020B0604030504040204" pitchFamily="50" charset="-128"/>
                          <a:ea typeface="メイリオ" panose="020B0604030504040204" pitchFamily="50" charset="-128"/>
                        </a:rPr>
                        <a:t>Number of Nerons</a:t>
                      </a:r>
                    </a:p>
                  </a:txBody>
                  <a:tcPr marL="19050" marR="19050" marT="12700" marB="12700" anchor="ctr">
                    <a:lnL>
                      <a:noFill/>
                    </a:lnL>
                    <a:lnR>
                      <a:noFill/>
                    </a:lnR>
                    <a:lnT>
                      <a:noFill/>
                    </a:lnT>
                    <a:lnB>
                      <a:noFill/>
                    </a:lnB>
                    <a:noFill/>
                  </a:tcPr>
                </a:tc>
                <a:tc>
                  <a:txBody>
                    <a:bodyPr/>
                    <a:lstStyle/>
                    <a:p>
                      <a:pPr rtl="0" fontAlgn="ctr">
                        <a:buNone/>
                      </a:pPr>
                      <a:r>
                        <a:rPr lang="en-US" sz="1600">
                          <a:effectLst/>
                          <a:latin typeface="メイリオ" panose="020B0604030504040204" pitchFamily="50" charset="-128"/>
                          <a:ea typeface="メイリオ" panose="020B0604030504040204" pitchFamily="50" charset="-128"/>
                        </a:rPr>
                        <a:t>Training : 150-150-130</a:t>
                      </a:r>
                      <a:br>
                        <a:rPr lang="en-US" sz="1600">
                          <a:effectLst/>
                          <a:latin typeface="メイリオ" panose="020B0604030504040204" pitchFamily="50" charset="-128"/>
                          <a:ea typeface="メイリオ" panose="020B0604030504040204" pitchFamily="50" charset="-128"/>
                        </a:rPr>
                      </a:br>
                      <a:r>
                        <a:rPr lang="en-US" sz="1600">
                          <a:effectLst/>
                          <a:latin typeface="メイリオ" panose="020B0604030504040204" pitchFamily="50" charset="-128"/>
                          <a:ea typeface="メイリオ" panose="020B0604030504040204" pitchFamily="50" charset="-128"/>
                        </a:rPr>
                        <a:t>Inference : 150-100-80</a:t>
                      </a:r>
                    </a:p>
                  </a:txBody>
                  <a:tcPr marL="19050" marR="19050" marT="12700" marB="12700" anchor="ctr">
                    <a:lnL>
                      <a:noFill/>
                    </a:lnL>
                    <a:lnR>
                      <a:noFill/>
                    </a:lnR>
                    <a:lnT>
                      <a:noFill/>
                    </a:lnT>
                    <a:lnB>
                      <a:noFill/>
                    </a:lnB>
                    <a:noFill/>
                  </a:tcPr>
                </a:tc>
                <a:extLst>
                  <a:ext uri="{0D108BD9-81ED-4DB2-BD59-A6C34878D82A}">
                    <a16:rowId xmlns:a16="http://schemas.microsoft.com/office/drawing/2014/main" val="1635378538"/>
                  </a:ext>
                </a:extLst>
              </a:tr>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Learning Algorithm</a:t>
                      </a:r>
                    </a:p>
                  </a:txBody>
                  <a:tcPr marL="19050" marR="19050" marT="12700" marB="1270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BPTT (Backpropagation Through Time)</a:t>
                      </a:r>
                    </a:p>
                  </a:txBody>
                  <a:tcPr marL="19050" marR="19050" marT="12700" marB="1270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3901255"/>
                  </a:ext>
                </a:extLst>
              </a:tr>
            </a:tbl>
          </a:graphicData>
        </a:graphic>
      </p:graphicFrame>
    </p:spTree>
    <p:extLst>
      <p:ext uri="{BB962C8B-B14F-4D97-AF65-F5344CB8AC3E}">
        <p14:creationId xmlns:p14="http://schemas.microsoft.com/office/powerpoint/2010/main" val="756140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F5513-52AE-55A3-E768-A8CF0F93C9BF}"/>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DAD9D89F-1830-0061-530B-3FA6A78F1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28</a:t>
            </a:fld>
            <a:endParaRPr lang="ja-JP" altLang="en-US"/>
          </a:p>
        </p:txBody>
      </p:sp>
      <p:sp>
        <p:nvSpPr>
          <p:cNvPr id="4" name="テキスト プレースホルダー 3">
            <a:extLst>
              <a:ext uri="{FF2B5EF4-FFF2-40B4-BE49-F238E27FC236}">
                <a16:creationId xmlns:a16="http://schemas.microsoft.com/office/drawing/2014/main" id="{F46163C9-CAE1-682C-C64F-EDD0F2A5AB5E}"/>
              </a:ext>
            </a:extLst>
          </p:cNvPr>
          <p:cNvSpPr>
            <a:spLocks noGrp="1"/>
          </p:cNvSpPr>
          <p:nvPr>
            <p:ph type="body" idx="1"/>
          </p:nvPr>
        </p:nvSpPr>
        <p:spPr>
          <a:xfrm>
            <a:off x="407669" y="833900"/>
            <a:ext cx="5415062" cy="5597434"/>
          </a:xfrm>
        </p:spPr>
        <p:txBody>
          <a:bodyPr/>
          <a:lstStyle/>
          <a:p>
            <a:pPr marL="574040" indent="-457200">
              <a:buFont typeface="+mj-lt"/>
              <a:buAutoNum type="arabicPeriod"/>
            </a:pPr>
            <a:r>
              <a:rPr kumimoji="1" lang="en-US" altLang="ja-JP" dirty="0"/>
              <a:t>Single-axis position control</a:t>
            </a:r>
            <a:endParaRPr kumimoji="1" lang="ja-JP" altLang="en-US" dirty="0"/>
          </a:p>
        </p:txBody>
      </p:sp>
      <p:pic>
        <p:nvPicPr>
          <p:cNvPr id="5" name="図 4">
            <a:extLst>
              <a:ext uri="{FF2B5EF4-FFF2-40B4-BE49-F238E27FC236}">
                <a16:creationId xmlns:a16="http://schemas.microsoft.com/office/drawing/2014/main" id="{AE160E1C-A626-41DD-EA8A-7B034339EF61}"/>
              </a:ext>
            </a:extLst>
          </p:cNvPr>
          <p:cNvPicPr>
            <a:picLocks noChangeAspect="1"/>
          </p:cNvPicPr>
          <p:nvPr/>
        </p:nvPicPr>
        <p:blipFill>
          <a:blip r:embed="rId3"/>
          <a:stretch>
            <a:fillRect/>
          </a:stretch>
        </p:blipFill>
        <p:spPr>
          <a:xfrm>
            <a:off x="2950367" y="1623420"/>
            <a:ext cx="5238750" cy="4038600"/>
          </a:xfrm>
          <a:prstGeom prst="rect">
            <a:avLst/>
          </a:prstGeom>
        </p:spPr>
      </p:pic>
      <p:sp>
        <p:nvSpPr>
          <p:cNvPr id="6" name="テキスト プレースホルダー 3">
            <a:extLst>
              <a:ext uri="{FF2B5EF4-FFF2-40B4-BE49-F238E27FC236}">
                <a16:creationId xmlns:a16="http://schemas.microsoft.com/office/drawing/2014/main" id="{1D6892C4-0347-2455-37B6-972FDD682801}"/>
              </a:ext>
            </a:extLst>
          </p:cNvPr>
          <p:cNvSpPr txBox="1">
            <a:spLocks/>
          </p:cNvSpPr>
          <p:nvPr/>
        </p:nvSpPr>
        <p:spPr>
          <a:xfrm>
            <a:off x="407669" y="5819927"/>
            <a:ext cx="11376661" cy="621509"/>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b="0" dirty="0"/>
              <a:t>SNN can achieve stable target tracking with performance comparable to PID control</a:t>
            </a:r>
            <a:endParaRPr kumimoji="1" lang="ja-JP" altLang="en-US" b="0" dirty="0"/>
          </a:p>
        </p:txBody>
      </p:sp>
    </p:spTree>
    <p:extLst>
      <p:ext uri="{BB962C8B-B14F-4D97-AF65-F5344CB8AC3E}">
        <p14:creationId xmlns:p14="http://schemas.microsoft.com/office/powerpoint/2010/main" val="231236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72319A-7740-E4F8-4AE8-CF09902E3F3F}"/>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B8696689-07DA-4772-19F1-538180DDFE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a:t>
            </a:fld>
            <a:endParaRPr lang="ja-JP" altLang="en-US"/>
          </a:p>
        </p:txBody>
      </p:sp>
      <p:sp>
        <p:nvSpPr>
          <p:cNvPr id="4" name="テキスト プレースホルダー 3">
            <a:extLst>
              <a:ext uri="{FF2B5EF4-FFF2-40B4-BE49-F238E27FC236}">
                <a16:creationId xmlns:a16="http://schemas.microsoft.com/office/drawing/2014/main" id="{1025BD33-83AC-DDC2-D23F-C15743D4DAB6}"/>
              </a:ext>
            </a:extLst>
          </p:cNvPr>
          <p:cNvSpPr>
            <a:spLocks noGrp="1"/>
          </p:cNvSpPr>
          <p:nvPr>
            <p:ph type="body" idx="1"/>
          </p:nvPr>
        </p:nvSpPr>
        <p:spPr/>
        <p:txBody>
          <a:bodyPr>
            <a:normAutofit/>
          </a:bodyPr>
          <a:lstStyle/>
          <a:p>
            <a:r>
              <a:rPr kumimoji="1" lang="en-US" altLang="ja-JP" b="0" dirty="0"/>
              <a:t>Benefits of Drones</a:t>
            </a:r>
          </a:p>
          <a:p>
            <a:pPr marL="1022350" lvl="1" indent="-457200">
              <a:buFont typeface="+mj-lt"/>
              <a:buAutoNum type="arabicPeriod"/>
            </a:pPr>
            <a:r>
              <a:rPr kumimoji="1" lang="en-US" altLang="ja-JP" dirty="0"/>
              <a:t>High mobility</a:t>
            </a:r>
          </a:p>
          <a:p>
            <a:pPr marL="1022350" lvl="1" indent="-457200">
              <a:buFont typeface="+mj-lt"/>
              <a:buAutoNum type="arabicPeriod"/>
            </a:pPr>
            <a:r>
              <a:rPr kumimoji="1" lang="en-US" altLang="ja-JP" dirty="0"/>
              <a:t>Low cost of introduction / operation</a:t>
            </a:r>
            <a:endParaRPr kumimoji="1" lang="en-US" altLang="ja-JP" b="0" dirty="0"/>
          </a:p>
          <a:p>
            <a:endParaRPr kumimoji="1" lang="en-US" altLang="ja-JP" b="0" dirty="0"/>
          </a:p>
          <a:p>
            <a:r>
              <a:rPr kumimoji="1" lang="en-US" altLang="ja-JP" b="0" dirty="0"/>
              <a:t>Benefits of AI Control</a:t>
            </a:r>
          </a:p>
          <a:p>
            <a:pPr lvl="1"/>
            <a:r>
              <a:rPr kumimoji="1" lang="en-US" altLang="ja-JP" b="1" dirty="0"/>
              <a:t>autonomous</a:t>
            </a:r>
          </a:p>
          <a:p>
            <a:pPr lvl="1"/>
            <a:r>
              <a:rPr kumimoji="1" lang="en-US" altLang="ja-JP" b="1" dirty="0"/>
              <a:t>performing complex tasks</a:t>
            </a:r>
          </a:p>
          <a:p>
            <a:pPr marL="116840" indent="0">
              <a:buNone/>
            </a:pPr>
            <a:endParaRPr kumimoji="1" lang="en-US" altLang="ja-JP" b="0" dirty="0"/>
          </a:p>
          <a:p>
            <a:r>
              <a:rPr kumimoji="1" lang="en-US" altLang="ja-JP" b="0" dirty="0"/>
              <a:t>Comparison: Traditional Control vs AI Control</a:t>
            </a:r>
          </a:p>
        </p:txBody>
      </p:sp>
      <p:pic>
        <p:nvPicPr>
          <p:cNvPr id="55" name="図 54">
            <a:extLst>
              <a:ext uri="{FF2B5EF4-FFF2-40B4-BE49-F238E27FC236}">
                <a16:creationId xmlns:a16="http://schemas.microsoft.com/office/drawing/2014/main" id="{6CF41327-43E5-FEA7-E4A1-3982CF530AAC}"/>
              </a:ext>
            </a:extLst>
          </p:cNvPr>
          <p:cNvPicPr>
            <a:picLocks noChangeAspect="1"/>
          </p:cNvPicPr>
          <p:nvPr/>
        </p:nvPicPr>
        <p:blipFill>
          <a:blip r:embed="rId3"/>
          <a:srcRect l="6938" t="11621" r="8328" b="5760"/>
          <a:stretch>
            <a:fillRect/>
          </a:stretch>
        </p:blipFill>
        <p:spPr>
          <a:xfrm>
            <a:off x="7063260" y="708182"/>
            <a:ext cx="4674475" cy="2968463"/>
          </a:xfrm>
          <a:prstGeom prst="rect">
            <a:avLst/>
          </a:prstGeom>
        </p:spPr>
      </p:pic>
      <p:graphicFrame>
        <p:nvGraphicFramePr>
          <p:cNvPr id="5" name="表 4">
            <a:extLst>
              <a:ext uri="{FF2B5EF4-FFF2-40B4-BE49-F238E27FC236}">
                <a16:creationId xmlns:a16="http://schemas.microsoft.com/office/drawing/2014/main" id="{F50BC48F-11F6-0D33-49A6-36BA3BD4E0B2}"/>
              </a:ext>
            </a:extLst>
          </p:cNvPr>
          <p:cNvGraphicFramePr>
            <a:graphicFrameLocks noGrp="1"/>
          </p:cNvGraphicFramePr>
          <p:nvPr>
            <p:extLst>
              <p:ext uri="{D42A27DB-BD31-4B8C-83A1-F6EECF244321}">
                <p14:modId xmlns:p14="http://schemas.microsoft.com/office/powerpoint/2010/main" val="1678248236"/>
              </p:ext>
            </p:extLst>
          </p:nvPr>
        </p:nvGraphicFramePr>
        <p:xfrm>
          <a:off x="1224715" y="4415590"/>
          <a:ext cx="9742569" cy="2015744"/>
        </p:xfrm>
        <a:graphic>
          <a:graphicData uri="http://schemas.openxmlformats.org/drawingml/2006/table">
            <a:tbl>
              <a:tblPr firstRow="1" bandRow="1">
                <a:tableStyleId>{5C22544A-7EE6-4342-B048-85BDC9FD1C3A}</a:tableStyleId>
              </a:tblPr>
              <a:tblGrid>
                <a:gridCol w="2086756">
                  <a:extLst>
                    <a:ext uri="{9D8B030D-6E8A-4147-A177-3AD203B41FA5}">
                      <a16:colId xmlns:a16="http://schemas.microsoft.com/office/drawing/2014/main" val="3234564807"/>
                    </a:ext>
                  </a:extLst>
                </a:gridCol>
                <a:gridCol w="3905940">
                  <a:extLst>
                    <a:ext uri="{9D8B030D-6E8A-4147-A177-3AD203B41FA5}">
                      <a16:colId xmlns:a16="http://schemas.microsoft.com/office/drawing/2014/main" val="1163929419"/>
                    </a:ext>
                  </a:extLst>
                </a:gridCol>
                <a:gridCol w="3749873">
                  <a:extLst>
                    <a:ext uri="{9D8B030D-6E8A-4147-A177-3AD203B41FA5}">
                      <a16:colId xmlns:a16="http://schemas.microsoft.com/office/drawing/2014/main" val="2628558792"/>
                    </a:ext>
                  </a:extLst>
                </a:gridCol>
              </a:tblGrid>
              <a:tr h="402854">
                <a:tc>
                  <a:txBody>
                    <a:bodyPr/>
                    <a:lstStyle/>
                    <a:p>
                      <a:pPr algn="ctr"/>
                      <a:r>
                        <a:rPr kumimoji="1" lang="en-US" altLang="ja-JP" dirty="0"/>
                        <a:t>features</a:t>
                      </a:r>
                    </a:p>
                  </a:txBody>
                  <a:tcPr>
                    <a:solidFill>
                      <a:srgbClr val="10ABB0"/>
                    </a:solidFill>
                  </a:tcPr>
                </a:tc>
                <a:tc>
                  <a:txBody>
                    <a:bodyPr/>
                    <a:lstStyle/>
                    <a:p>
                      <a:pPr algn="ctr"/>
                      <a:r>
                        <a:rPr kumimoji="1" lang="en-US" altLang="ja-JP" dirty="0"/>
                        <a:t>Conventional Control (PID / Model base…)</a:t>
                      </a:r>
                    </a:p>
                  </a:txBody>
                  <a:tcPr>
                    <a:solidFill>
                      <a:srgbClr val="10ABB0"/>
                    </a:solidFill>
                  </a:tcPr>
                </a:tc>
                <a:tc>
                  <a:txBody>
                    <a:bodyPr/>
                    <a:lstStyle/>
                    <a:p>
                      <a:pPr algn="ctr"/>
                      <a:r>
                        <a:rPr kumimoji="1" lang="en-US" altLang="ja-JP" dirty="0"/>
                        <a:t>AI Control</a:t>
                      </a:r>
                      <a:endParaRPr kumimoji="1" lang="ja-JP" altLang="en-US" dirty="0"/>
                    </a:p>
                  </a:txBody>
                  <a:tcPr>
                    <a:solidFill>
                      <a:srgbClr val="10ABB0"/>
                    </a:solidFill>
                  </a:tcPr>
                </a:tc>
                <a:extLst>
                  <a:ext uri="{0D108BD9-81ED-4DB2-BD59-A6C34878D82A}">
                    <a16:rowId xmlns:a16="http://schemas.microsoft.com/office/drawing/2014/main" val="2818298327"/>
                  </a:ext>
                </a:extLst>
              </a:tr>
              <a:tr h="403591">
                <a:tc>
                  <a:txBody>
                    <a:bodyPr/>
                    <a:lstStyle/>
                    <a:p>
                      <a:pPr algn="ctr"/>
                      <a:r>
                        <a:rPr kumimoji="1" lang="en-US" altLang="ja-JP" sz="1600" dirty="0"/>
                        <a:t>Adaptability</a:t>
                      </a:r>
                      <a:endParaRPr kumimoji="1" lang="ja-JP" altLang="en-US" sz="1600" dirty="0"/>
                    </a:p>
                  </a:txBody>
                  <a:tcPr/>
                </a:tc>
                <a:tc>
                  <a:txBody>
                    <a:bodyPr/>
                    <a:lstStyle/>
                    <a:p>
                      <a:pPr algn="ctr"/>
                      <a:r>
                        <a:rPr kumimoji="1" lang="en-US" altLang="ja-JP" sz="1600" dirty="0"/>
                        <a:t>Low</a:t>
                      </a:r>
                      <a:endParaRPr kumimoji="1" lang="ja-JP" altLang="en-US" sz="1600" dirty="0"/>
                    </a:p>
                  </a:txBody>
                  <a:tcPr/>
                </a:tc>
                <a:tc>
                  <a:txBody>
                    <a:bodyPr/>
                    <a:lstStyle/>
                    <a:p>
                      <a:pPr algn="ctr"/>
                      <a:r>
                        <a:rPr kumimoji="1" lang="en-US" altLang="ja-JP" sz="1600" b="1" dirty="0">
                          <a:solidFill>
                            <a:srgbClr val="FF0000"/>
                          </a:solidFill>
                        </a:rPr>
                        <a:t>High</a:t>
                      </a:r>
                      <a:endParaRPr kumimoji="1" lang="ja-JP" altLang="en-US" sz="1600" b="1" dirty="0">
                        <a:solidFill>
                          <a:srgbClr val="FF0000"/>
                        </a:solidFill>
                      </a:endParaRPr>
                    </a:p>
                  </a:txBody>
                  <a:tcPr/>
                </a:tc>
                <a:extLst>
                  <a:ext uri="{0D108BD9-81ED-4DB2-BD59-A6C34878D82A}">
                    <a16:rowId xmlns:a16="http://schemas.microsoft.com/office/drawing/2014/main" val="2873736185"/>
                  </a:ext>
                </a:extLst>
              </a:tr>
              <a:tr h="403591">
                <a:tc>
                  <a:txBody>
                    <a:bodyPr/>
                    <a:lstStyle/>
                    <a:p>
                      <a:pPr algn="ctr"/>
                      <a:r>
                        <a:rPr kumimoji="1" lang="en-US" altLang="ja-JP" sz="1600" dirty="0"/>
                        <a:t>Target Environment</a:t>
                      </a:r>
                      <a:endParaRPr kumimoji="1" lang="ja-JP" altLang="en-US" sz="1600" dirty="0"/>
                    </a:p>
                  </a:txBody>
                  <a:tcPr/>
                </a:tc>
                <a:tc>
                  <a:txBody>
                    <a:bodyPr/>
                    <a:lstStyle/>
                    <a:p>
                      <a:pPr algn="ctr"/>
                      <a:r>
                        <a:rPr kumimoji="1" lang="en-US" altLang="ja-JP" sz="1600" dirty="0"/>
                        <a:t>Static</a:t>
                      </a:r>
                      <a:endParaRPr kumimoji="1" lang="ja-JP" altLang="en-US" sz="1600" dirty="0"/>
                    </a:p>
                  </a:txBody>
                  <a:tcPr/>
                </a:tc>
                <a:tc>
                  <a:txBody>
                    <a:bodyPr/>
                    <a:lstStyle/>
                    <a:p>
                      <a:pPr algn="ctr"/>
                      <a:r>
                        <a:rPr kumimoji="1" lang="en-US" altLang="ja-JP" sz="1600" b="1" dirty="0">
                          <a:solidFill>
                            <a:srgbClr val="FF0000"/>
                          </a:solidFill>
                        </a:rPr>
                        <a:t>Dynamic, unpredictable, complex</a:t>
                      </a:r>
                      <a:endParaRPr kumimoji="1" lang="ja-JP" altLang="en-US" sz="1600" b="1" dirty="0">
                        <a:solidFill>
                          <a:srgbClr val="FF0000"/>
                        </a:solidFill>
                      </a:endParaRPr>
                    </a:p>
                  </a:txBody>
                  <a:tcPr/>
                </a:tc>
                <a:extLst>
                  <a:ext uri="{0D108BD9-81ED-4DB2-BD59-A6C34878D82A}">
                    <a16:rowId xmlns:a16="http://schemas.microsoft.com/office/drawing/2014/main" val="3817783031"/>
                  </a:ext>
                </a:extLst>
              </a:tr>
              <a:tr h="402854">
                <a:tc>
                  <a:txBody>
                    <a:bodyPr/>
                    <a:lstStyle/>
                    <a:p>
                      <a:pPr algn="ctr"/>
                      <a:r>
                        <a:rPr kumimoji="1" lang="en-US" altLang="ja-JP" sz="1600" dirty="0"/>
                        <a:t>Interpretability</a:t>
                      </a:r>
                      <a:endParaRPr kumimoji="1" lang="ja-JP" altLang="en-US" sz="1600" dirty="0"/>
                    </a:p>
                  </a:txBody>
                  <a:tcPr/>
                </a:tc>
                <a:tc>
                  <a:txBody>
                    <a:bodyPr/>
                    <a:lstStyle/>
                    <a:p>
                      <a:pPr algn="ctr"/>
                      <a:r>
                        <a:rPr kumimoji="1" lang="en-US" altLang="ja-JP" sz="1600" b="1" dirty="0"/>
                        <a:t>High</a:t>
                      </a:r>
                      <a:endParaRPr kumimoji="1" lang="ja-JP" altLang="en-US" sz="1600" b="1" dirty="0"/>
                    </a:p>
                  </a:txBody>
                  <a:tcPr/>
                </a:tc>
                <a:tc>
                  <a:txBody>
                    <a:bodyPr/>
                    <a:lstStyle/>
                    <a:p>
                      <a:pPr algn="ctr"/>
                      <a:r>
                        <a:rPr kumimoji="1" lang="en-US" altLang="ja-JP" sz="1600" dirty="0"/>
                        <a:t>Low</a:t>
                      </a:r>
                    </a:p>
                  </a:txBody>
                  <a:tcPr/>
                </a:tc>
                <a:extLst>
                  <a:ext uri="{0D108BD9-81ED-4DB2-BD59-A6C34878D82A}">
                    <a16:rowId xmlns:a16="http://schemas.microsoft.com/office/drawing/2014/main" val="4138352196"/>
                  </a:ext>
                </a:extLst>
              </a:tr>
              <a:tr h="402854">
                <a:tc>
                  <a:txBody>
                    <a:bodyPr/>
                    <a:lstStyle/>
                    <a:p>
                      <a:pPr algn="ctr"/>
                      <a:r>
                        <a:rPr kumimoji="1" lang="en-US" altLang="ja-JP" sz="1600" dirty="0"/>
                        <a:t>Reliability</a:t>
                      </a:r>
                      <a:endParaRPr kumimoji="1" lang="ja-JP" altLang="en-US" sz="1600" dirty="0"/>
                    </a:p>
                  </a:txBody>
                  <a:tcPr/>
                </a:tc>
                <a:tc>
                  <a:txBody>
                    <a:bodyPr/>
                    <a:lstStyle/>
                    <a:p>
                      <a:pPr algn="ctr"/>
                      <a:r>
                        <a:rPr kumimoji="1" lang="en-US" altLang="ja-JP" sz="1600" b="1" dirty="0"/>
                        <a:t>High </a:t>
                      </a:r>
                      <a:endParaRPr kumimoji="1" lang="ja-JP" altLang="en-US" sz="1600" b="1" dirty="0"/>
                    </a:p>
                  </a:txBody>
                  <a:tcPr/>
                </a:tc>
                <a:tc>
                  <a:txBody>
                    <a:bodyPr/>
                    <a:lstStyle/>
                    <a:p>
                      <a:pPr algn="ctr"/>
                      <a:r>
                        <a:rPr kumimoji="1" lang="en-US" altLang="ja-JP" sz="1600" dirty="0"/>
                        <a:t>Low</a:t>
                      </a:r>
                    </a:p>
                  </a:txBody>
                  <a:tcPr/>
                </a:tc>
                <a:extLst>
                  <a:ext uri="{0D108BD9-81ED-4DB2-BD59-A6C34878D82A}">
                    <a16:rowId xmlns:a16="http://schemas.microsoft.com/office/drawing/2014/main" val="1376848842"/>
                  </a:ext>
                </a:extLst>
              </a:tr>
            </a:tbl>
          </a:graphicData>
        </a:graphic>
      </p:graphicFrame>
    </p:spTree>
    <p:extLst>
      <p:ext uri="{BB962C8B-B14F-4D97-AF65-F5344CB8AC3E}">
        <p14:creationId xmlns:p14="http://schemas.microsoft.com/office/powerpoint/2010/main" val="3146004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5E706-11A5-679D-F59C-A7A95C2E18A0}"/>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D3536193-4965-D5C7-C1FC-9C9788B1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29</a:t>
            </a:fld>
            <a:endParaRPr lang="ja-JP" altLang="en-US"/>
          </a:p>
        </p:txBody>
      </p:sp>
      <p:sp>
        <p:nvSpPr>
          <p:cNvPr id="4" name="テキスト プレースホルダー 3">
            <a:extLst>
              <a:ext uri="{FF2B5EF4-FFF2-40B4-BE49-F238E27FC236}">
                <a16:creationId xmlns:a16="http://schemas.microsoft.com/office/drawing/2014/main" id="{13FE1675-B8E4-22B4-D1E5-ACAB11C0AED3}"/>
              </a:ext>
            </a:extLst>
          </p:cNvPr>
          <p:cNvSpPr>
            <a:spLocks noGrp="1"/>
          </p:cNvSpPr>
          <p:nvPr>
            <p:ph type="body" idx="1"/>
          </p:nvPr>
        </p:nvSpPr>
        <p:spPr/>
        <p:txBody>
          <a:bodyPr/>
          <a:lstStyle/>
          <a:p>
            <a:pPr marL="116840" indent="0">
              <a:buNone/>
            </a:pPr>
            <a:r>
              <a:rPr kumimoji="1" lang="en-US" altLang="ja-JP" dirty="0"/>
              <a:t>Power Consumption estimation</a:t>
            </a:r>
          </a:p>
          <a:p>
            <a:pPr marL="116840" indent="0">
              <a:buNone/>
            </a:pPr>
            <a:endParaRPr kumimoji="1" lang="en-US" altLang="ja-JP" dirty="0"/>
          </a:p>
          <a:p>
            <a:r>
              <a:rPr kumimoji="1" lang="en-US" altLang="ja-JP" b="0" dirty="0"/>
              <a:t>Number of addition operation (1 step)</a:t>
            </a:r>
          </a:p>
          <a:p>
            <a:pPr lvl="1"/>
            <a:r>
              <a:rPr kumimoji="1" lang="en-US" altLang="ja-JP" dirty="0"/>
              <a:t>PID : </a:t>
            </a:r>
            <a:r>
              <a:rPr kumimoji="1" lang="en-US" altLang="ja-JP" b="1" dirty="0"/>
              <a:t>3000</a:t>
            </a:r>
            <a:r>
              <a:rPr kumimoji="1" lang="en-US" altLang="ja-JP" dirty="0"/>
              <a:t> times / step</a:t>
            </a:r>
          </a:p>
          <a:p>
            <a:pPr lvl="1"/>
            <a:r>
              <a:rPr kumimoji="1" lang="en-US" altLang="ja-JP" dirty="0"/>
              <a:t>SNN : </a:t>
            </a:r>
            <a:r>
              <a:rPr kumimoji="1" lang="en-US" altLang="ja-JP" b="1" dirty="0"/>
              <a:t>7500</a:t>
            </a:r>
            <a:r>
              <a:rPr kumimoji="1" lang="en-US" altLang="ja-JP" dirty="0"/>
              <a:t> times / step</a:t>
            </a:r>
          </a:p>
          <a:p>
            <a:pPr lvl="1"/>
            <a:endParaRPr kumimoji="1" lang="en-US" altLang="ja-JP" dirty="0"/>
          </a:p>
          <a:p>
            <a:pPr lvl="1"/>
            <a:r>
              <a:rPr kumimoji="1" lang="en-US" altLang="ja-JP" dirty="0"/>
              <a:t>Energy efficient is expected to be in the </a:t>
            </a:r>
            <a:r>
              <a:rPr kumimoji="1" lang="en-US" altLang="ja-JP" b="1" dirty="0"/>
              <a:t>same order</a:t>
            </a:r>
          </a:p>
          <a:p>
            <a:pPr lvl="1"/>
            <a:endParaRPr kumimoji="1" lang="en-US" altLang="ja-JP" dirty="0"/>
          </a:p>
          <a:p>
            <a:r>
              <a:rPr kumimoji="1" lang="en-US" altLang="ja-JP" dirty="0"/>
              <a:t>Potential for further power consumption reduction</a:t>
            </a:r>
          </a:p>
          <a:p>
            <a:pPr marL="1022350" lvl="1" indent="-457200">
              <a:buFont typeface="+mj-lt"/>
              <a:buAutoNum type="arabicPeriod"/>
            </a:pPr>
            <a:r>
              <a:rPr kumimoji="1" lang="en-US" altLang="ja-JP" dirty="0"/>
              <a:t>Integration with vision tasks</a:t>
            </a:r>
          </a:p>
          <a:p>
            <a:pPr marL="1479550" lvl="2" indent="-457200"/>
            <a:r>
              <a:rPr kumimoji="1" lang="en-US" altLang="ja-JP" dirty="0"/>
              <a:t>Highly compatible with the reduction in multiplications enabled by spike sparsity</a:t>
            </a:r>
          </a:p>
          <a:p>
            <a:pPr marL="1936750" lvl="3" indent="-457200"/>
            <a:endParaRPr kumimoji="1" lang="en-US" altLang="ja-JP" dirty="0"/>
          </a:p>
          <a:p>
            <a:pPr marL="1022350" lvl="1" indent="-457200">
              <a:buFont typeface="+mj-lt"/>
              <a:buAutoNum type="arabicPeriod"/>
            </a:pPr>
            <a:r>
              <a:rPr kumimoji="1" lang="en-US" altLang="ja-JP" dirty="0"/>
              <a:t>Reduction in states like hovering</a:t>
            </a:r>
          </a:p>
          <a:p>
            <a:pPr marL="1479550" lvl="2" indent="-457200"/>
            <a:r>
              <a:rPr kumimoji="1" lang="en-US" altLang="ja-JP" dirty="0"/>
              <a:t>Network sparsity increases when control is not applied</a:t>
            </a:r>
          </a:p>
        </p:txBody>
      </p:sp>
    </p:spTree>
    <p:extLst>
      <p:ext uri="{BB962C8B-B14F-4D97-AF65-F5344CB8AC3E}">
        <p14:creationId xmlns:p14="http://schemas.microsoft.com/office/powerpoint/2010/main" val="1247749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E997C-A502-C01B-6F82-467FE0EE9EB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dirty="0"/>
          </a:p>
        </p:txBody>
      </p:sp>
      <p:sp>
        <p:nvSpPr>
          <p:cNvPr id="3" name="スライド番号プレースホルダー 2">
            <a:extLst>
              <a:ext uri="{FF2B5EF4-FFF2-40B4-BE49-F238E27FC236}">
                <a16:creationId xmlns:a16="http://schemas.microsoft.com/office/drawing/2014/main" id="{204C16BF-E0F5-7463-85F6-10A0B0346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30</a:t>
            </a:fld>
            <a:endParaRPr lang="ja-JP" altLang="en-US"/>
          </a:p>
        </p:txBody>
      </p:sp>
      <p:sp>
        <p:nvSpPr>
          <p:cNvPr id="4" name="テキスト プレースホルダー 3">
            <a:extLst>
              <a:ext uri="{FF2B5EF4-FFF2-40B4-BE49-F238E27FC236}">
                <a16:creationId xmlns:a16="http://schemas.microsoft.com/office/drawing/2014/main" id="{977C52A7-C6FD-061D-E097-15BF2BF9DAEB}"/>
              </a:ext>
            </a:extLst>
          </p:cNvPr>
          <p:cNvSpPr>
            <a:spLocks noGrp="1"/>
          </p:cNvSpPr>
          <p:nvPr>
            <p:ph type="body" idx="1"/>
          </p:nvPr>
        </p:nvSpPr>
        <p:spPr/>
        <p:txBody>
          <a:bodyPr/>
          <a:lstStyle/>
          <a:p>
            <a:pPr marL="116840" indent="0">
              <a:buNone/>
            </a:pPr>
            <a:r>
              <a:rPr kumimoji="1" lang="en-US" altLang="ja-JP" dirty="0"/>
              <a:t>Discussion</a:t>
            </a:r>
          </a:p>
          <a:p>
            <a:pPr marL="574040" indent="-457200">
              <a:buFont typeface="+mj-lt"/>
              <a:buAutoNum type="arabicPeriod"/>
            </a:pPr>
            <a:endParaRPr kumimoji="1" lang="en-US" altLang="ja-JP" dirty="0"/>
          </a:p>
          <a:p>
            <a:pPr marL="116840" indent="0">
              <a:buNone/>
            </a:pPr>
            <a:endParaRPr kumimoji="1" lang="ja-JP" altLang="en-US" dirty="0"/>
          </a:p>
        </p:txBody>
      </p:sp>
    </p:spTree>
    <p:extLst>
      <p:ext uri="{BB962C8B-B14F-4D97-AF65-F5344CB8AC3E}">
        <p14:creationId xmlns:p14="http://schemas.microsoft.com/office/powerpoint/2010/main" val="3990487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D6837-655D-71ED-3E2C-DE924516DE4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FE7231A-0963-0345-F6FE-3256FE9C2354}"/>
              </a:ext>
            </a:extLst>
          </p:cNvPr>
          <p:cNvSpPr>
            <a:spLocks noGrp="1"/>
          </p:cNvSpPr>
          <p:nvPr>
            <p:ph type="title"/>
          </p:nvPr>
        </p:nvSpPr>
        <p:spPr/>
        <p:txBody>
          <a:bodyPr/>
          <a:lstStyle/>
          <a:p>
            <a:pPr marL="116840"/>
            <a:r>
              <a:rPr kumimoji="1" lang="en-US" altLang="ja-JP" dirty="0"/>
              <a:t>3. Neuromorphic Control using Event-based Vision</a:t>
            </a:r>
          </a:p>
        </p:txBody>
      </p:sp>
      <p:sp>
        <p:nvSpPr>
          <p:cNvPr id="3" name="スライド番号プレースホルダー 2">
            <a:extLst>
              <a:ext uri="{FF2B5EF4-FFF2-40B4-BE49-F238E27FC236}">
                <a16:creationId xmlns:a16="http://schemas.microsoft.com/office/drawing/2014/main" id="{5FAD98EA-8D81-4594-FE8C-84ABC1BF989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4" name="テキスト プレースホルダー 3">
            <a:extLst>
              <a:ext uri="{FF2B5EF4-FFF2-40B4-BE49-F238E27FC236}">
                <a16:creationId xmlns:a16="http://schemas.microsoft.com/office/drawing/2014/main" id="{C4585A9E-0423-C95E-07DF-73E1C14B834E}"/>
              </a:ext>
            </a:extLst>
          </p:cNvPr>
          <p:cNvSpPr>
            <a:spLocks noGrp="1"/>
          </p:cNvSpPr>
          <p:nvPr>
            <p:ph type="body" idx="1"/>
          </p:nvPr>
        </p:nvSpPr>
        <p:spPr>
          <a:xfrm>
            <a:off x="407670" y="2243734"/>
            <a:ext cx="11376660" cy="3468508"/>
          </a:xfrm>
        </p:spPr>
        <p:txBody>
          <a:bodyPr/>
          <a:lstStyle/>
          <a:p>
            <a:r>
              <a:rPr kumimoji="1" lang="en-US" altLang="ja-JP" dirty="0"/>
              <a:t>Key point</a:t>
            </a:r>
          </a:p>
          <a:p>
            <a:pPr lvl="1"/>
            <a:r>
              <a:rPr kumimoji="1" lang="en-US" altLang="ja-JP" dirty="0"/>
              <a:t>Vision-based autonomous flight entirely on a neuromorphic chip</a:t>
            </a:r>
          </a:p>
          <a:p>
            <a:pPr lvl="1"/>
            <a:endParaRPr kumimoji="1" lang="en-US" altLang="ja-JP" dirty="0"/>
          </a:p>
          <a:p>
            <a:r>
              <a:rPr kumimoji="1" lang="en-US" altLang="ja-JP" dirty="0"/>
              <a:t>Solution</a:t>
            </a:r>
          </a:p>
          <a:p>
            <a:pPr lvl="1"/>
            <a:r>
              <a:rPr kumimoji="1" lang="en-US" altLang="ja-JP" dirty="0"/>
              <a:t>Implemented a full pipeline on the </a:t>
            </a:r>
            <a:r>
              <a:rPr kumimoji="1" lang="en-US" altLang="ja-JP" dirty="0" err="1"/>
              <a:t>Loihi</a:t>
            </a:r>
            <a:r>
              <a:rPr kumimoji="1" lang="en-US" altLang="ja-JP" dirty="0"/>
              <a:t> chip</a:t>
            </a:r>
          </a:p>
          <a:p>
            <a:pPr lvl="2">
              <a:buFont typeface="+mj-lt"/>
              <a:buAutoNum type="arabicPeriod"/>
            </a:pPr>
            <a:r>
              <a:rPr kumimoji="1" lang="en-US" altLang="ja-JP" b="1" dirty="0"/>
              <a:t>Ego-motion estimation </a:t>
            </a:r>
            <a:r>
              <a:rPr kumimoji="1" lang="en-US" altLang="ja-JP" dirty="0"/>
              <a:t>(optical flow) from event camera data</a:t>
            </a:r>
          </a:p>
          <a:p>
            <a:pPr lvl="2">
              <a:buFont typeface="+mj-lt"/>
              <a:buAutoNum type="arabicPeriod"/>
            </a:pPr>
            <a:r>
              <a:rPr kumimoji="1" lang="en-US" altLang="ja-JP" dirty="0"/>
              <a:t>Velocity control (trained by a genetic algorithm)</a:t>
            </a:r>
            <a:endParaRPr kumimoji="1" lang="ja-JP" altLang="en-US" dirty="0"/>
          </a:p>
        </p:txBody>
      </p:sp>
      <p:sp>
        <p:nvSpPr>
          <p:cNvPr id="5" name="正方形/長方形 4">
            <a:extLst>
              <a:ext uri="{FF2B5EF4-FFF2-40B4-BE49-F238E27FC236}">
                <a16:creationId xmlns:a16="http://schemas.microsoft.com/office/drawing/2014/main" id="{345B0408-68B2-7EDB-DAD7-0F00A2C0F1F5}"/>
              </a:ext>
            </a:extLst>
          </p:cNvPr>
          <p:cNvSpPr/>
          <p:nvPr/>
        </p:nvSpPr>
        <p:spPr>
          <a:xfrm>
            <a:off x="585925" y="776833"/>
            <a:ext cx="9232777" cy="1114111"/>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Paper2</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F Paredes-</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Vall´es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J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J</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Hagenaars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J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Dupeyroux</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S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Stroobants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a:t>
            </a:r>
            <a:r>
              <a:rPr kumimoji="1" lang="ja-JP" altLang="en-US"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Y Xu, and G CHE de Croon, </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”fully neuromorphic vision and control for autonomous drone flight”, </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Science Robotics, Vol. 9, No. 90, eadi0591, (2024)</a:t>
            </a:r>
          </a:p>
        </p:txBody>
      </p:sp>
    </p:spTree>
    <p:extLst>
      <p:ext uri="{BB962C8B-B14F-4D97-AF65-F5344CB8AC3E}">
        <p14:creationId xmlns:p14="http://schemas.microsoft.com/office/powerpoint/2010/main" val="2545524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21BD6-1F40-7808-8F62-CCC8E5ED330C}"/>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10658A91-1829-21CC-0C28-6130DE2BD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32</a:t>
            </a:fld>
            <a:endParaRPr lang="ja-JP" altLang="en-US"/>
          </a:p>
        </p:txBody>
      </p:sp>
      <p:sp>
        <p:nvSpPr>
          <p:cNvPr id="4" name="テキスト プレースホルダー 3">
            <a:extLst>
              <a:ext uri="{FF2B5EF4-FFF2-40B4-BE49-F238E27FC236}">
                <a16:creationId xmlns:a16="http://schemas.microsoft.com/office/drawing/2014/main" id="{7E1A1F82-6624-3AB7-CBFF-6CD66EAC7DCE}"/>
              </a:ext>
            </a:extLst>
          </p:cNvPr>
          <p:cNvSpPr>
            <a:spLocks noGrp="1"/>
          </p:cNvSpPr>
          <p:nvPr>
            <p:ph type="body" idx="1"/>
          </p:nvPr>
        </p:nvSpPr>
        <p:spPr/>
        <p:txBody>
          <a:bodyPr/>
          <a:lstStyle/>
          <a:p>
            <a:r>
              <a:rPr kumimoji="1" lang="en-US" altLang="ja-JP" b="0" dirty="0"/>
              <a:t>Proposed system architecture</a:t>
            </a:r>
          </a:p>
          <a:p>
            <a:pPr lvl="1"/>
            <a:r>
              <a:rPr kumimoji="1" lang="en-US" altLang="ja-JP" dirty="0"/>
              <a:t>Vision Network (Optical flow)</a:t>
            </a:r>
          </a:p>
          <a:p>
            <a:pPr lvl="1"/>
            <a:r>
              <a:rPr kumimoji="1" lang="en-US" altLang="ja-JP" dirty="0"/>
              <a:t>Control decoder (Linear map)</a:t>
            </a:r>
          </a:p>
          <a:p>
            <a:pPr marL="116840" indent="0">
              <a:buNone/>
            </a:pPr>
            <a:endParaRPr kumimoji="1" lang="en-US" altLang="ja-JP" dirty="0"/>
          </a:p>
          <a:p>
            <a:r>
              <a:rPr kumimoji="1" lang="en-US" altLang="ja-JP" b="0" dirty="0"/>
              <a:t>Network size reduction</a:t>
            </a:r>
          </a:p>
          <a:p>
            <a:pPr lvl="1"/>
            <a:r>
              <a:rPr kumimoji="1" lang="en-US" altLang="ja-JP" b="0" dirty="0"/>
              <a:t>The floor is a </a:t>
            </a:r>
            <a:br>
              <a:rPr kumimoji="1" lang="en-US" altLang="ja-JP" b="0" dirty="0"/>
            </a:br>
            <a:r>
              <a:rPr kumimoji="1" lang="en-US" altLang="ja-JP" b="0" dirty="0"/>
              <a:t>   flat surface with a rich texture</a:t>
            </a:r>
          </a:p>
          <a:p>
            <a:pPr lvl="1"/>
            <a:r>
              <a:rPr kumimoji="1" lang="en-US" altLang="ja-JP" dirty="0"/>
              <a:t>Limit the number of input event</a:t>
            </a:r>
            <a:br>
              <a:rPr kumimoji="1" lang="en-US" altLang="ja-JP" dirty="0"/>
            </a:br>
            <a:r>
              <a:rPr kumimoji="1" lang="en-US" altLang="ja-JP" dirty="0"/>
              <a:t>(</a:t>
            </a:r>
            <a:r>
              <a:rPr lang="it-IT" altLang="ja-JP" dirty="0"/>
              <a:t>90 per corner ROI)</a:t>
            </a:r>
            <a:endParaRPr kumimoji="1" lang="ja-JP" altLang="en-US" b="0" dirty="0"/>
          </a:p>
        </p:txBody>
      </p:sp>
      <p:pic>
        <p:nvPicPr>
          <p:cNvPr id="5" name="図 4">
            <a:extLst>
              <a:ext uri="{FF2B5EF4-FFF2-40B4-BE49-F238E27FC236}">
                <a16:creationId xmlns:a16="http://schemas.microsoft.com/office/drawing/2014/main" id="{692D9E73-72B7-C626-341E-CF502BEDFCCA}"/>
              </a:ext>
            </a:extLst>
          </p:cNvPr>
          <p:cNvPicPr>
            <a:picLocks noChangeAspect="1"/>
          </p:cNvPicPr>
          <p:nvPr/>
        </p:nvPicPr>
        <p:blipFill>
          <a:blip r:embed="rId3"/>
          <a:stretch>
            <a:fillRect/>
          </a:stretch>
        </p:blipFill>
        <p:spPr>
          <a:xfrm>
            <a:off x="5569742" y="1575675"/>
            <a:ext cx="6515101" cy="4448425"/>
          </a:xfrm>
          <a:prstGeom prst="rect">
            <a:avLst/>
          </a:prstGeom>
        </p:spPr>
      </p:pic>
    </p:spTree>
    <p:extLst>
      <p:ext uri="{BB962C8B-B14F-4D97-AF65-F5344CB8AC3E}">
        <p14:creationId xmlns:p14="http://schemas.microsoft.com/office/powerpoint/2010/main" val="2158194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842F-18C5-2AFF-2CC9-B135C1B70E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A7BE6E7-966A-FB72-A208-A947104C9B9C}"/>
              </a:ext>
            </a:extLst>
          </p:cNvPr>
          <p:cNvSpPr>
            <a:spLocks noGrp="1"/>
          </p:cNvSpPr>
          <p:nvPr>
            <p:ph type="title"/>
          </p:nvPr>
        </p:nvSpPr>
        <p:spPr/>
        <p:txBody>
          <a:bodyPr/>
          <a:lstStyle/>
          <a:p>
            <a:r>
              <a:rPr kumimoji="1" lang="en-US" altLang="ja-JP" dirty="0"/>
              <a:t>3. Neuromorphic Control using Event-based Vision</a:t>
            </a:r>
            <a:endParaRPr kumimoji="1" lang="ja-JP" altLang="en-US"/>
          </a:p>
        </p:txBody>
      </p:sp>
      <p:sp>
        <p:nvSpPr>
          <p:cNvPr id="3" name="スライド番号プレースホルダー 2">
            <a:extLst>
              <a:ext uri="{FF2B5EF4-FFF2-40B4-BE49-F238E27FC236}">
                <a16:creationId xmlns:a16="http://schemas.microsoft.com/office/drawing/2014/main" id="{D6A18D24-803D-AA25-C047-F38486C0D3E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4" name="テキスト プレースホルダー 3">
            <a:extLst>
              <a:ext uri="{FF2B5EF4-FFF2-40B4-BE49-F238E27FC236}">
                <a16:creationId xmlns:a16="http://schemas.microsoft.com/office/drawing/2014/main" id="{257C843C-CDC9-64DE-FE79-61D7060C0C0E}"/>
              </a:ext>
            </a:extLst>
          </p:cNvPr>
          <p:cNvSpPr>
            <a:spLocks noGrp="1"/>
          </p:cNvSpPr>
          <p:nvPr>
            <p:ph type="body" idx="1"/>
          </p:nvPr>
        </p:nvSpPr>
        <p:spPr/>
        <p:txBody>
          <a:bodyPr/>
          <a:lstStyle/>
          <a:p>
            <a:pPr marL="116840" indent="0">
              <a:buNone/>
            </a:pPr>
            <a:r>
              <a:rPr kumimoji="1" lang="en-US" altLang="ja-JP" dirty="0"/>
              <a:t>Vision Network Architecture</a:t>
            </a:r>
          </a:p>
          <a:p>
            <a:pPr marL="116840" indent="0">
              <a:buNone/>
            </a:pPr>
            <a:endParaRPr kumimoji="1" lang="ja-JP" altLang="en-US" dirty="0"/>
          </a:p>
        </p:txBody>
      </p:sp>
      <p:pic>
        <p:nvPicPr>
          <p:cNvPr id="5" name="図 4">
            <a:extLst>
              <a:ext uri="{FF2B5EF4-FFF2-40B4-BE49-F238E27FC236}">
                <a16:creationId xmlns:a16="http://schemas.microsoft.com/office/drawing/2014/main" id="{34E9FC0F-4ECC-ED73-A669-F2B6B23DF404}"/>
              </a:ext>
            </a:extLst>
          </p:cNvPr>
          <p:cNvPicPr>
            <a:picLocks noChangeAspect="1"/>
          </p:cNvPicPr>
          <p:nvPr/>
        </p:nvPicPr>
        <p:blipFill>
          <a:blip r:embed="rId3"/>
          <a:stretch>
            <a:fillRect/>
          </a:stretch>
        </p:blipFill>
        <p:spPr>
          <a:xfrm>
            <a:off x="537081" y="1603996"/>
            <a:ext cx="6870177" cy="3376737"/>
          </a:xfrm>
          <a:prstGeom prst="rect">
            <a:avLst/>
          </a:prstGeom>
        </p:spPr>
      </p:pic>
      <p:pic>
        <p:nvPicPr>
          <p:cNvPr id="7" name="図 6">
            <a:extLst>
              <a:ext uri="{FF2B5EF4-FFF2-40B4-BE49-F238E27FC236}">
                <a16:creationId xmlns:a16="http://schemas.microsoft.com/office/drawing/2014/main" id="{AA9D6CA9-77B1-0897-E7C6-3969259B8C2B}"/>
              </a:ext>
            </a:extLst>
          </p:cNvPr>
          <p:cNvPicPr>
            <a:picLocks noChangeAspect="1"/>
          </p:cNvPicPr>
          <p:nvPr/>
        </p:nvPicPr>
        <p:blipFill>
          <a:blip r:embed="rId4"/>
          <a:stretch>
            <a:fillRect/>
          </a:stretch>
        </p:blipFill>
        <p:spPr>
          <a:xfrm>
            <a:off x="8027541" y="1603996"/>
            <a:ext cx="3886200" cy="926511"/>
          </a:xfrm>
          <a:prstGeom prst="rect">
            <a:avLst/>
          </a:prstGeom>
        </p:spPr>
      </p:pic>
      <p:pic>
        <p:nvPicPr>
          <p:cNvPr id="9" name="図 8">
            <a:extLst>
              <a:ext uri="{FF2B5EF4-FFF2-40B4-BE49-F238E27FC236}">
                <a16:creationId xmlns:a16="http://schemas.microsoft.com/office/drawing/2014/main" id="{4FD22262-4BB7-E6B6-501E-844E25727F7B}"/>
              </a:ext>
            </a:extLst>
          </p:cNvPr>
          <p:cNvPicPr>
            <a:picLocks noChangeAspect="1"/>
          </p:cNvPicPr>
          <p:nvPr/>
        </p:nvPicPr>
        <p:blipFill>
          <a:blip r:embed="rId5"/>
          <a:stretch>
            <a:fillRect/>
          </a:stretch>
        </p:blipFill>
        <p:spPr>
          <a:xfrm>
            <a:off x="8239125" y="3543688"/>
            <a:ext cx="2962836" cy="470403"/>
          </a:xfrm>
          <a:prstGeom prst="rect">
            <a:avLst/>
          </a:prstGeom>
        </p:spPr>
      </p:pic>
      <p:sp>
        <p:nvSpPr>
          <p:cNvPr id="10" name="テキスト ボックス 9">
            <a:extLst>
              <a:ext uri="{FF2B5EF4-FFF2-40B4-BE49-F238E27FC236}">
                <a16:creationId xmlns:a16="http://schemas.microsoft.com/office/drawing/2014/main" id="{4FB226D1-2480-6CD1-4448-09422733B200}"/>
              </a:ext>
            </a:extLst>
          </p:cNvPr>
          <p:cNvSpPr txBox="1"/>
          <p:nvPr/>
        </p:nvSpPr>
        <p:spPr>
          <a:xfrm>
            <a:off x="7648574" y="1424616"/>
            <a:ext cx="25241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Optical flow estimates</a:t>
            </a:r>
            <a:endParaRPr kumimoji="1" lang="ja-JP" altLang="en-US" sz="16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sp>
        <p:nvSpPr>
          <p:cNvPr id="11" name="テキスト ボックス 10">
            <a:extLst>
              <a:ext uri="{FF2B5EF4-FFF2-40B4-BE49-F238E27FC236}">
                <a16:creationId xmlns:a16="http://schemas.microsoft.com/office/drawing/2014/main" id="{7E8447FC-EA54-8E12-6B32-19641628F2E0}"/>
              </a:ext>
            </a:extLst>
          </p:cNvPr>
          <p:cNvSpPr txBox="1"/>
          <p:nvPr/>
        </p:nvSpPr>
        <p:spPr>
          <a:xfrm>
            <a:off x="9863832" y="2657916"/>
            <a:ext cx="21526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1"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H</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 : holography matrix</a:t>
            </a:r>
            <a:endParaRPr kumimoji="1" lang="ja-JP" altLang="en-US"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pic>
        <p:nvPicPr>
          <p:cNvPr id="13" name="図 12">
            <a:extLst>
              <a:ext uri="{FF2B5EF4-FFF2-40B4-BE49-F238E27FC236}">
                <a16:creationId xmlns:a16="http://schemas.microsoft.com/office/drawing/2014/main" id="{BDF83D07-F0F4-5805-70C6-2AB7A26718C4}"/>
              </a:ext>
            </a:extLst>
          </p:cNvPr>
          <p:cNvPicPr>
            <a:picLocks noChangeAspect="1"/>
          </p:cNvPicPr>
          <p:nvPr/>
        </p:nvPicPr>
        <p:blipFill>
          <a:blip r:embed="rId6"/>
          <a:stretch>
            <a:fillRect/>
          </a:stretch>
        </p:blipFill>
        <p:spPr>
          <a:xfrm>
            <a:off x="8737400" y="5093373"/>
            <a:ext cx="2252863" cy="680022"/>
          </a:xfrm>
          <a:prstGeom prst="rect">
            <a:avLst/>
          </a:prstGeom>
        </p:spPr>
      </p:pic>
    </p:spTree>
    <p:extLst>
      <p:ext uri="{BB962C8B-B14F-4D97-AF65-F5344CB8AC3E}">
        <p14:creationId xmlns:p14="http://schemas.microsoft.com/office/powerpoint/2010/main" val="138435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7FAFE-69EF-096F-A4DD-080F0486E505}"/>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65D0DE2-D176-A886-55FC-EE78E097E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34</a:t>
            </a:fld>
            <a:endParaRPr lang="ja-JP" altLang="en-US"/>
          </a:p>
        </p:txBody>
      </p:sp>
      <p:pic>
        <p:nvPicPr>
          <p:cNvPr id="5" name="図 4">
            <a:extLst>
              <a:ext uri="{FF2B5EF4-FFF2-40B4-BE49-F238E27FC236}">
                <a16:creationId xmlns:a16="http://schemas.microsoft.com/office/drawing/2014/main" id="{C69CB7DF-1A80-E21D-1CF7-22CE13CB2BF9}"/>
              </a:ext>
            </a:extLst>
          </p:cNvPr>
          <p:cNvPicPr>
            <a:picLocks noChangeAspect="1"/>
          </p:cNvPicPr>
          <p:nvPr/>
        </p:nvPicPr>
        <p:blipFill>
          <a:blip r:embed="rId2"/>
          <a:srcRect l="72183" t="54480" b="29257"/>
          <a:stretch>
            <a:fillRect/>
          </a:stretch>
        </p:blipFill>
        <p:spPr>
          <a:xfrm>
            <a:off x="6807518" y="1143018"/>
            <a:ext cx="4965383" cy="2931300"/>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9884A65-BB98-461B-94F9-E362843E321B}"/>
                  </a:ext>
                </a:extLst>
              </p:cNvPr>
              <p:cNvSpPr txBox="1"/>
              <p:nvPr/>
            </p:nvSpPr>
            <p:spPr>
              <a:xfrm>
                <a:off x="6652260" y="2198370"/>
                <a:ext cx="47609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rad</m:t>
                      </m:r>
                      <m:r>
                        <a:rPr kumimoji="1" lang="en-US" altLang="ja-JP" b="0" i="1" smtClean="0">
                          <a:latin typeface="Cambria Math" panose="02040503050406030204" pitchFamily="18" charset="0"/>
                        </a:rPr>
                        <m:t>] </m:t>
                      </m:r>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D9884A65-BB98-461B-94F9-E362843E321B}"/>
                  </a:ext>
                </a:extLst>
              </p:cNvPr>
              <p:cNvSpPr txBox="1">
                <a:spLocks noRot="1" noChangeAspect="1" noMove="1" noResize="1" noEditPoints="1" noAdjustHandles="1" noChangeArrowheads="1" noChangeShapeType="1" noTextEdit="1"/>
              </p:cNvSpPr>
              <p:nvPr/>
            </p:nvSpPr>
            <p:spPr>
              <a:xfrm>
                <a:off x="6652260" y="2198370"/>
                <a:ext cx="476092" cy="215444"/>
              </a:xfrm>
              <a:prstGeom prst="rect">
                <a:avLst/>
              </a:prstGeom>
              <a:blipFill>
                <a:blip r:embed="rId3"/>
                <a:stretch>
                  <a:fillRect l="-12821" t="-2857" r="-3846" b="-37143"/>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D5AFC234-D870-9BA1-F662-AF65F925578A}"/>
              </a:ext>
            </a:extLst>
          </p:cNvPr>
          <p:cNvPicPr>
            <a:picLocks noChangeAspect="1"/>
          </p:cNvPicPr>
          <p:nvPr/>
        </p:nvPicPr>
        <p:blipFill>
          <a:blip r:embed="rId4"/>
          <a:srcRect t="46644"/>
          <a:stretch>
            <a:fillRect/>
          </a:stretch>
        </p:blipFill>
        <p:spPr>
          <a:xfrm>
            <a:off x="1222105" y="1908320"/>
            <a:ext cx="5846893" cy="3058753"/>
          </a:xfrm>
          <a:prstGeom prst="rect">
            <a:avLst/>
          </a:prstGeom>
        </p:spPr>
      </p:pic>
      <p:pic>
        <p:nvPicPr>
          <p:cNvPr id="15" name="図 14">
            <a:extLst>
              <a:ext uri="{FF2B5EF4-FFF2-40B4-BE49-F238E27FC236}">
                <a16:creationId xmlns:a16="http://schemas.microsoft.com/office/drawing/2014/main" id="{3B3AEB65-4C9D-03DD-A8D5-BE1717A15A0D}"/>
              </a:ext>
            </a:extLst>
          </p:cNvPr>
          <p:cNvPicPr>
            <a:picLocks noChangeAspect="1"/>
          </p:cNvPicPr>
          <p:nvPr/>
        </p:nvPicPr>
        <p:blipFill>
          <a:blip r:embed="rId5"/>
          <a:stretch>
            <a:fillRect/>
          </a:stretch>
        </p:blipFill>
        <p:spPr>
          <a:xfrm>
            <a:off x="2022601" y="5018570"/>
            <a:ext cx="4716467" cy="144707"/>
          </a:xfrm>
          <a:prstGeom prst="rect">
            <a:avLst/>
          </a:prstGeom>
        </p:spPr>
      </p:pic>
    </p:spTree>
    <p:extLst>
      <p:ext uri="{BB962C8B-B14F-4D97-AF65-F5344CB8AC3E}">
        <p14:creationId xmlns:p14="http://schemas.microsoft.com/office/powerpoint/2010/main" val="3149939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8CBAA-0EE9-A76D-DC2A-D3014DA325FD}"/>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9B532770-3A98-4327-BF21-9B4C0FF1D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35</a:t>
            </a:fld>
            <a:endParaRPr lang="ja-JP" altLang="en-US"/>
          </a:p>
        </p:txBody>
      </p:sp>
      <p:pic>
        <p:nvPicPr>
          <p:cNvPr id="5" name="図 4">
            <a:extLst>
              <a:ext uri="{FF2B5EF4-FFF2-40B4-BE49-F238E27FC236}">
                <a16:creationId xmlns:a16="http://schemas.microsoft.com/office/drawing/2014/main" id="{64FF7393-7C88-DA92-D546-96E90F54E4E0}"/>
              </a:ext>
            </a:extLst>
          </p:cNvPr>
          <p:cNvPicPr>
            <a:picLocks noChangeAspect="1"/>
          </p:cNvPicPr>
          <p:nvPr/>
        </p:nvPicPr>
        <p:blipFill>
          <a:blip r:embed="rId2"/>
          <a:srcRect b="46235"/>
          <a:stretch>
            <a:fillRect/>
          </a:stretch>
        </p:blipFill>
        <p:spPr>
          <a:xfrm>
            <a:off x="168377" y="1009650"/>
            <a:ext cx="5927622" cy="4371975"/>
          </a:xfrm>
          <a:prstGeom prst="rect">
            <a:avLst/>
          </a:prstGeom>
        </p:spPr>
      </p:pic>
      <p:pic>
        <p:nvPicPr>
          <p:cNvPr id="7" name="図 6">
            <a:extLst>
              <a:ext uri="{FF2B5EF4-FFF2-40B4-BE49-F238E27FC236}">
                <a16:creationId xmlns:a16="http://schemas.microsoft.com/office/drawing/2014/main" id="{F0B2B287-B064-0131-A38E-255A9F082890}"/>
              </a:ext>
            </a:extLst>
          </p:cNvPr>
          <p:cNvPicPr>
            <a:picLocks noChangeAspect="1"/>
          </p:cNvPicPr>
          <p:nvPr/>
        </p:nvPicPr>
        <p:blipFill>
          <a:blip r:embed="rId2"/>
          <a:srcRect t="53074"/>
          <a:stretch>
            <a:fillRect/>
          </a:stretch>
        </p:blipFill>
        <p:spPr>
          <a:xfrm>
            <a:off x="6095999" y="1638346"/>
            <a:ext cx="5873958" cy="3781379"/>
          </a:xfrm>
          <a:prstGeom prst="rect">
            <a:avLst/>
          </a:prstGeom>
        </p:spPr>
      </p:pic>
      <p:pic>
        <p:nvPicPr>
          <p:cNvPr id="9" name="図 8">
            <a:extLst>
              <a:ext uri="{FF2B5EF4-FFF2-40B4-BE49-F238E27FC236}">
                <a16:creationId xmlns:a16="http://schemas.microsoft.com/office/drawing/2014/main" id="{6EBDA9EC-7793-BFA0-5EA4-4DBAE7B4E289}"/>
              </a:ext>
            </a:extLst>
          </p:cNvPr>
          <p:cNvPicPr>
            <a:picLocks noChangeAspect="1"/>
          </p:cNvPicPr>
          <p:nvPr/>
        </p:nvPicPr>
        <p:blipFill>
          <a:blip r:embed="rId3"/>
          <a:srcRect b="84167"/>
          <a:stretch>
            <a:fillRect/>
          </a:stretch>
        </p:blipFill>
        <p:spPr>
          <a:xfrm>
            <a:off x="6095999" y="1009650"/>
            <a:ext cx="5925826" cy="692086"/>
          </a:xfrm>
          <a:prstGeom prst="rect">
            <a:avLst/>
          </a:prstGeom>
        </p:spPr>
      </p:pic>
    </p:spTree>
    <p:extLst>
      <p:ext uri="{BB962C8B-B14F-4D97-AF65-F5344CB8AC3E}">
        <p14:creationId xmlns:p14="http://schemas.microsoft.com/office/powerpoint/2010/main" val="2711244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BB99C2-DED5-9EA2-CCA9-AEBFFC2B5A3A}"/>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CD15BE8-F760-5D06-1A0B-C4E052DC6A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36</a:t>
            </a:fld>
            <a:endParaRPr lang="ja-JP" altLang="en-US"/>
          </a:p>
        </p:txBody>
      </p:sp>
      <p:sp>
        <p:nvSpPr>
          <p:cNvPr id="4" name="テキスト プレースホルダー 3">
            <a:extLst>
              <a:ext uri="{FF2B5EF4-FFF2-40B4-BE49-F238E27FC236}">
                <a16:creationId xmlns:a16="http://schemas.microsoft.com/office/drawing/2014/main" id="{39395964-BF8D-D6FB-2E49-4D983B1BCE1F}"/>
              </a:ext>
            </a:extLst>
          </p:cNvPr>
          <p:cNvSpPr>
            <a:spLocks noGrp="1"/>
          </p:cNvSpPr>
          <p:nvPr>
            <p:ph type="body" idx="1"/>
          </p:nvPr>
        </p:nvSpPr>
        <p:spPr/>
        <p:txBody>
          <a:bodyPr/>
          <a:lstStyle/>
          <a:p>
            <a:r>
              <a:rPr kumimoji="1" lang="en-US" altLang="ja-JP" dirty="0"/>
              <a:t>Discussion</a:t>
            </a:r>
          </a:p>
          <a:p>
            <a:endParaRPr kumimoji="1" lang="ja-JP" altLang="en-US" dirty="0"/>
          </a:p>
        </p:txBody>
      </p:sp>
    </p:spTree>
    <p:extLst>
      <p:ext uri="{BB962C8B-B14F-4D97-AF65-F5344CB8AC3E}">
        <p14:creationId xmlns:p14="http://schemas.microsoft.com/office/powerpoint/2010/main" val="331312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F1506-77AB-12D2-E253-C3AD0EBEC077}"/>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E72919E7-AEF1-4EC2-CE4F-0F5A6688D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37</a:t>
            </a:fld>
            <a:endParaRPr lang="ja-JP" altLang="en-US"/>
          </a:p>
        </p:txBody>
      </p:sp>
      <p:sp>
        <p:nvSpPr>
          <p:cNvPr id="4" name="テキスト プレースホルダー 3">
            <a:extLst>
              <a:ext uri="{FF2B5EF4-FFF2-40B4-BE49-F238E27FC236}">
                <a16:creationId xmlns:a16="http://schemas.microsoft.com/office/drawing/2014/main" id="{A0B4D2BE-67A3-A830-7D63-4F5109755E8A}"/>
              </a:ext>
            </a:extLst>
          </p:cNvPr>
          <p:cNvSpPr>
            <a:spLocks noGrp="1"/>
          </p:cNvSpPr>
          <p:nvPr>
            <p:ph type="body" idx="1"/>
          </p:nvPr>
        </p:nvSpPr>
        <p:spPr/>
        <p:txBody>
          <a:bodyPr/>
          <a:lstStyle/>
          <a:p>
            <a:r>
              <a:rPr kumimoji="1" lang="en-US" altLang="ja-JP" dirty="0"/>
              <a:t>Training Flow</a:t>
            </a:r>
          </a:p>
          <a:p>
            <a:pPr lvl="1"/>
            <a:r>
              <a:rPr kumimoji="1" lang="en-US" altLang="ja-JP" dirty="0"/>
              <a:t>Input : state of system</a:t>
            </a:r>
          </a:p>
          <a:p>
            <a:pPr lvl="2"/>
            <a:endParaRPr kumimoji="1" lang="en-US" altLang="ja-JP" dirty="0"/>
          </a:p>
          <a:p>
            <a:pPr lvl="1"/>
            <a:endParaRPr kumimoji="1" lang="en-US" altLang="ja-JP" dirty="0"/>
          </a:p>
          <a:p>
            <a:pPr lvl="1"/>
            <a:r>
              <a:rPr kumimoji="1" lang="en-US" altLang="ja-JP" dirty="0"/>
              <a:t>Output : Thrust, Body rates</a:t>
            </a:r>
          </a:p>
          <a:p>
            <a:pPr lvl="1"/>
            <a:endParaRPr kumimoji="1" lang="en-US" altLang="ja-JP" dirty="0"/>
          </a:p>
          <a:p>
            <a:pPr lvl="1"/>
            <a:r>
              <a:rPr kumimoji="1" lang="en-US" altLang="ja-JP" dirty="0"/>
              <a:t>SNN model architecture</a:t>
            </a:r>
          </a:p>
          <a:p>
            <a:pPr lvl="2"/>
            <a:r>
              <a:rPr kumimoji="1" lang="en-US" altLang="ja-JP" dirty="0"/>
              <a:t>Hidden layer (1024 neurons) ×2</a:t>
            </a:r>
          </a:p>
          <a:p>
            <a:pPr lvl="2"/>
            <a:endParaRPr kumimoji="1" lang="en-US" altLang="ja-JP" dirty="0"/>
          </a:p>
        </p:txBody>
      </p:sp>
      <p:pic>
        <p:nvPicPr>
          <p:cNvPr id="10" name="図 9" descr="ダイアグラム&#10;&#10;AI 生成コンテンツは誤りを含む可能性があります。">
            <a:extLst>
              <a:ext uri="{FF2B5EF4-FFF2-40B4-BE49-F238E27FC236}">
                <a16:creationId xmlns:a16="http://schemas.microsoft.com/office/drawing/2014/main" id="{33DDB4FF-3A60-C084-D5AB-AEE431BDFEBB}"/>
              </a:ext>
            </a:extLst>
          </p:cNvPr>
          <p:cNvPicPr>
            <a:picLocks noChangeAspect="1"/>
          </p:cNvPicPr>
          <p:nvPr/>
        </p:nvPicPr>
        <p:blipFill>
          <a:blip r:embed="rId3"/>
          <a:stretch>
            <a:fillRect/>
          </a:stretch>
        </p:blipFill>
        <p:spPr>
          <a:xfrm>
            <a:off x="6874512" y="1514965"/>
            <a:ext cx="4805841" cy="3033195"/>
          </a:xfrm>
          <a:prstGeom prst="rect">
            <a:avLst/>
          </a:prstGeom>
        </p:spPr>
      </p:pic>
      <p:pic>
        <p:nvPicPr>
          <p:cNvPr id="12" name="図 11">
            <a:extLst>
              <a:ext uri="{FF2B5EF4-FFF2-40B4-BE49-F238E27FC236}">
                <a16:creationId xmlns:a16="http://schemas.microsoft.com/office/drawing/2014/main" id="{9970D8C6-55D6-E625-9E1D-849451D73E6F}"/>
              </a:ext>
            </a:extLst>
          </p:cNvPr>
          <p:cNvPicPr>
            <a:picLocks noChangeAspect="1"/>
          </p:cNvPicPr>
          <p:nvPr/>
        </p:nvPicPr>
        <p:blipFill>
          <a:blip r:embed="rId4"/>
          <a:stretch>
            <a:fillRect/>
          </a:stretch>
        </p:blipFill>
        <p:spPr>
          <a:xfrm>
            <a:off x="1876424" y="1691137"/>
            <a:ext cx="2686611" cy="257838"/>
          </a:xfrm>
          <a:prstGeom prst="rect">
            <a:avLst/>
          </a:prstGeom>
        </p:spPr>
      </p:pic>
    </p:spTree>
    <p:extLst>
      <p:ext uri="{BB962C8B-B14F-4D97-AF65-F5344CB8AC3E}">
        <p14:creationId xmlns:p14="http://schemas.microsoft.com/office/powerpoint/2010/main" val="60854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1E56E-3DF7-7278-77BE-5E8133E8927C}"/>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B58C5404-D3E3-6BD6-7F61-2E22D206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38</a:t>
            </a:fld>
            <a:endParaRPr lang="ja-JP" altLang="en-US"/>
          </a:p>
        </p:txBody>
      </p:sp>
      <p:sp>
        <p:nvSpPr>
          <p:cNvPr id="4" name="テキスト プレースホルダー 3">
            <a:extLst>
              <a:ext uri="{FF2B5EF4-FFF2-40B4-BE49-F238E27FC236}">
                <a16:creationId xmlns:a16="http://schemas.microsoft.com/office/drawing/2014/main" id="{4105DF26-C1DE-AFF7-CE8D-DC30C85FDB76}"/>
              </a:ext>
            </a:extLst>
          </p:cNvPr>
          <p:cNvSpPr>
            <a:spLocks noGrp="1"/>
          </p:cNvSpPr>
          <p:nvPr>
            <p:ph type="body" idx="1"/>
          </p:nvPr>
        </p:nvSpPr>
        <p:spPr>
          <a:xfrm>
            <a:off x="302894" y="3662825"/>
            <a:ext cx="11376660" cy="1876627"/>
          </a:xfrm>
        </p:spPr>
        <p:txBody>
          <a:bodyPr>
            <a:normAutofit/>
          </a:bodyPr>
          <a:lstStyle/>
          <a:p>
            <a:r>
              <a:rPr kumimoji="1" lang="en-US" altLang="ja-JP" dirty="0"/>
              <a:t>Proximal Policy Optimization(PPO)</a:t>
            </a:r>
          </a:p>
        </p:txBody>
      </p:sp>
      <p:pic>
        <p:nvPicPr>
          <p:cNvPr id="6" name="図 5">
            <a:extLst>
              <a:ext uri="{FF2B5EF4-FFF2-40B4-BE49-F238E27FC236}">
                <a16:creationId xmlns:a16="http://schemas.microsoft.com/office/drawing/2014/main" id="{CE896019-6125-003B-608C-AFA9B73537FB}"/>
              </a:ext>
            </a:extLst>
          </p:cNvPr>
          <p:cNvPicPr>
            <a:picLocks noChangeAspect="1"/>
          </p:cNvPicPr>
          <p:nvPr/>
        </p:nvPicPr>
        <p:blipFill>
          <a:blip r:embed="rId3"/>
          <a:stretch>
            <a:fillRect/>
          </a:stretch>
        </p:blipFill>
        <p:spPr>
          <a:xfrm>
            <a:off x="6968296" y="872243"/>
            <a:ext cx="5020518" cy="1814502"/>
          </a:xfrm>
          <a:prstGeom prst="rect">
            <a:avLst/>
          </a:prstGeom>
        </p:spPr>
      </p:pic>
      <p:pic>
        <p:nvPicPr>
          <p:cNvPr id="8" name="図 7">
            <a:extLst>
              <a:ext uri="{FF2B5EF4-FFF2-40B4-BE49-F238E27FC236}">
                <a16:creationId xmlns:a16="http://schemas.microsoft.com/office/drawing/2014/main" id="{530DA7B6-E6ED-D943-7CD2-E0F51E11A0A9}"/>
              </a:ext>
            </a:extLst>
          </p:cNvPr>
          <p:cNvPicPr>
            <a:picLocks noChangeAspect="1"/>
          </p:cNvPicPr>
          <p:nvPr/>
        </p:nvPicPr>
        <p:blipFill>
          <a:blip r:embed="rId4"/>
          <a:stretch>
            <a:fillRect/>
          </a:stretch>
        </p:blipFill>
        <p:spPr>
          <a:xfrm>
            <a:off x="882861" y="4297980"/>
            <a:ext cx="7900986" cy="706169"/>
          </a:xfrm>
          <a:prstGeom prst="rect">
            <a:avLst/>
          </a:prstGeom>
        </p:spPr>
      </p:pic>
      <p:cxnSp>
        <p:nvCxnSpPr>
          <p:cNvPr id="9" name="直線コネクタ 8">
            <a:extLst>
              <a:ext uri="{FF2B5EF4-FFF2-40B4-BE49-F238E27FC236}">
                <a16:creationId xmlns:a16="http://schemas.microsoft.com/office/drawing/2014/main" id="{8BBEF347-12AF-65AC-EA02-167B0AB4D6D9}"/>
              </a:ext>
            </a:extLst>
          </p:cNvPr>
          <p:cNvCxnSpPr>
            <a:cxnSpLocks/>
          </p:cNvCxnSpPr>
          <p:nvPr/>
        </p:nvCxnSpPr>
        <p:spPr>
          <a:xfrm>
            <a:off x="3933241" y="4994165"/>
            <a:ext cx="1102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20F4BF-A15B-CEFC-BD36-6F382C84A1D7}"/>
              </a:ext>
            </a:extLst>
          </p:cNvPr>
          <p:cNvSpPr txBox="1"/>
          <p:nvPr/>
        </p:nvSpPr>
        <p:spPr>
          <a:xfrm>
            <a:off x="3311263" y="5083913"/>
            <a:ext cx="254378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Action probability update</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12" name="直線コネクタ 11">
            <a:extLst>
              <a:ext uri="{FF2B5EF4-FFF2-40B4-BE49-F238E27FC236}">
                <a16:creationId xmlns:a16="http://schemas.microsoft.com/office/drawing/2014/main" id="{46015F8F-9A49-E92B-2752-B4587039D46A}"/>
              </a:ext>
            </a:extLst>
          </p:cNvPr>
          <p:cNvCxnSpPr>
            <a:cxnSpLocks/>
          </p:cNvCxnSpPr>
          <p:nvPr/>
        </p:nvCxnSpPr>
        <p:spPr>
          <a:xfrm>
            <a:off x="5205133" y="4973865"/>
            <a:ext cx="2954828" cy="203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4E394A6-780C-3FD0-B42A-FBC56975D177}"/>
              </a:ext>
            </a:extLst>
          </p:cNvPr>
          <p:cNvSpPr txBox="1"/>
          <p:nvPr/>
        </p:nvSpPr>
        <p:spPr>
          <a:xfrm>
            <a:off x="6036022" y="5062651"/>
            <a:ext cx="1293049"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Clip function</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sp>
        <p:nvSpPr>
          <p:cNvPr id="15" name="テキスト プレースホルダー 3">
            <a:extLst>
              <a:ext uri="{FF2B5EF4-FFF2-40B4-BE49-F238E27FC236}">
                <a16:creationId xmlns:a16="http://schemas.microsoft.com/office/drawing/2014/main" id="{B3B6B17B-6F4D-67A1-D922-A386D4EE09DC}"/>
              </a:ext>
            </a:extLst>
          </p:cNvPr>
          <p:cNvSpPr txBox="1">
            <a:spLocks/>
          </p:cNvSpPr>
          <p:nvPr/>
        </p:nvSpPr>
        <p:spPr>
          <a:xfrm>
            <a:off x="-127634" y="5529349"/>
            <a:ext cx="7633334" cy="12098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lvl="1">
              <a:lnSpc>
                <a:spcPct val="150000"/>
              </a:lnSpc>
            </a:pPr>
            <a:r>
              <a:rPr lang="en-US" altLang="ja-JP" dirty="0"/>
              <a:t>Clipping the policy to </a:t>
            </a:r>
            <a:r>
              <a:rPr lang="en-US" altLang="ja-JP" b="1" dirty="0"/>
              <a:t>prevent large changes</a:t>
            </a:r>
            <a:endParaRPr kumimoji="1" lang="en-US" altLang="ja-JP" b="1" dirty="0"/>
          </a:p>
          <a:p>
            <a:pPr marL="565150" lvl="1" indent="0">
              <a:lnSpc>
                <a:spcPct val="150000"/>
              </a:lnSpc>
              <a:buNone/>
            </a:pPr>
            <a:r>
              <a:rPr kumimoji="1" lang="en-US" altLang="ja-JP" dirty="0"/>
              <a:t>	</a:t>
            </a:r>
            <a:r>
              <a:rPr kumimoji="1" lang="ja-JP" altLang="en-US" dirty="0"/>
              <a:t>→ </a:t>
            </a:r>
            <a:r>
              <a:rPr lang="en-US" altLang="ja-JP" b="1" dirty="0"/>
              <a:t>Stable learning </a:t>
            </a:r>
            <a:r>
              <a:rPr lang="en-US" altLang="ja-JP" dirty="0"/>
              <a:t>is achievable</a:t>
            </a:r>
            <a:endParaRPr kumimoji="1" lang="en-US" altLang="ja-JP" dirty="0"/>
          </a:p>
        </p:txBody>
      </p:sp>
      <p:sp>
        <p:nvSpPr>
          <p:cNvPr id="16" name="テキスト プレースホルダー 3">
            <a:extLst>
              <a:ext uri="{FF2B5EF4-FFF2-40B4-BE49-F238E27FC236}">
                <a16:creationId xmlns:a16="http://schemas.microsoft.com/office/drawing/2014/main" id="{8F21B45A-8445-0F10-5D18-0C6D7085F085}"/>
              </a:ext>
            </a:extLst>
          </p:cNvPr>
          <p:cNvSpPr txBox="1">
            <a:spLocks/>
          </p:cNvSpPr>
          <p:nvPr/>
        </p:nvSpPr>
        <p:spPr>
          <a:xfrm>
            <a:off x="302894" y="701273"/>
            <a:ext cx="7945756" cy="24279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dirty="0"/>
              <a:t>Framework of Reinforcement Learning</a:t>
            </a:r>
          </a:p>
          <a:p>
            <a:pPr lvl="1"/>
            <a:r>
              <a:rPr kumimoji="1" lang="en-US" altLang="ja-JP" dirty="0"/>
              <a:t>In the proposed framework...</a:t>
            </a:r>
          </a:p>
          <a:p>
            <a:pPr lvl="2"/>
            <a:r>
              <a:rPr kumimoji="1" lang="en-US" altLang="ja-JP" dirty="0"/>
              <a:t>Physical simulation environment</a:t>
            </a:r>
          </a:p>
          <a:p>
            <a:pPr lvl="2"/>
            <a:r>
              <a:rPr kumimoji="1" lang="en-US" altLang="ja-JP" dirty="0"/>
              <a:t>SNN agent</a:t>
            </a:r>
          </a:p>
          <a:p>
            <a:pPr lvl="2"/>
            <a:r>
              <a:rPr kumimoji="1" lang="en-US" altLang="ja-JP" dirty="0"/>
              <a:t>Low-level controller</a:t>
            </a:r>
          </a:p>
          <a:p>
            <a:pPr marL="565150" lvl="1" indent="0">
              <a:buNone/>
            </a:pPr>
            <a:r>
              <a:rPr kumimoji="1" lang="ja-JP" altLang="en-US" dirty="0"/>
              <a:t>→ </a:t>
            </a:r>
            <a:r>
              <a:rPr kumimoji="1" lang="en-US" altLang="ja-JP" dirty="0"/>
              <a:t>A task of passing through multiple </a:t>
            </a:r>
            <a:r>
              <a:rPr kumimoji="1" lang="en-US" altLang="ja-JP" b="1" dirty="0"/>
              <a:t>moving</a:t>
            </a:r>
            <a:r>
              <a:rPr kumimoji="1" lang="en-US" altLang="ja-JP" dirty="0"/>
              <a:t> rings</a:t>
            </a:r>
          </a:p>
        </p:txBody>
      </p:sp>
    </p:spTree>
    <p:extLst>
      <p:ext uri="{BB962C8B-B14F-4D97-AF65-F5344CB8AC3E}">
        <p14:creationId xmlns:p14="http://schemas.microsoft.com/office/powerpoint/2010/main" val="1876578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4C92B-EFD7-3D60-790C-00CC2FFF86B2}"/>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6270D48F-A374-F4DA-9303-20A35BCEB0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a:t>
            </a:fld>
            <a:endParaRPr lang="ja-JP" altLang="en-US"/>
          </a:p>
        </p:txBody>
      </p:sp>
      <p:sp>
        <p:nvSpPr>
          <p:cNvPr id="4" name="テキスト プレースホルダー 3">
            <a:extLst>
              <a:ext uri="{FF2B5EF4-FFF2-40B4-BE49-F238E27FC236}">
                <a16:creationId xmlns:a16="http://schemas.microsoft.com/office/drawing/2014/main" id="{9229C211-271C-9538-B496-802193CDB3C3}"/>
              </a:ext>
            </a:extLst>
          </p:cNvPr>
          <p:cNvSpPr>
            <a:spLocks noGrp="1"/>
          </p:cNvSpPr>
          <p:nvPr>
            <p:ph type="body" idx="1"/>
          </p:nvPr>
        </p:nvSpPr>
        <p:spPr>
          <a:xfrm>
            <a:off x="407669" y="638498"/>
            <a:ext cx="11376660" cy="5800402"/>
          </a:xfrm>
        </p:spPr>
        <p:txBody>
          <a:bodyPr numCol="1">
            <a:normAutofit/>
          </a:bodyPr>
          <a:lstStyle/>
          <a:p>
            <a:pPr marL="116840" indent="0">
              <a:buNone/>
            </a:pPr>
            <a:r>
              <a:rPr kumimoji="1" lang="en-US" altLang="ja-JP" dirty="0"/>
              <a:t>Two methods of AI control for drones</a:t>
            </a:r>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b="0" dirty="0"/>
          </a:p>
          <a:p>
            <a:pPr lvl="3"/>
            <a:endParaRPr kumimoji="1" lang="en-US" altLang="ja-JP" b="0" dirty="0"/>
          </a:p>
          <a:p>
            <a:r>
              <a:rPr kumimoji="1" lang="en-US" altLang="ja-JP" b="0" dirty="0"/>
              <a:t>In the </a:t>
            </a:r>
            <a:r>
              <a:rPr kumimoji="1" lang="en-US" altLang="ja-JP" dirty="0"/>
              <a:t>Martian environment</a:t>
            </a:r>
            <a:r>
              <a:rPr kumimoji="1" lang="en-US" altLang="ja-JP" b="0" dirty="0"/>
              <a:t>, processing must be done </a:t>
            </a:r>
            <a:r>
              <a:rPr kumimoji="1" lang="en-US" altLang="ja-JP" dirty="0"/>
              <a:t>on-board</a:t>
            </a:r>
          </a:p>
          <a:p>
            <a:pPr lvl="1"/>
            <a:r>
              <a:rPr kumimoji="1" lang="en-US" altLang="ja-JP" dirty="0"/>
              <a:t>There is too much latency in communication with Earth.</a:t>
            </a:r>
          </a:p>
          <a:p>
            <a:pPr marL="565150" lvl="1" indent="0">
              <a:buNone/>
            </a:pPr>
            <a:endParaRPr kumimoji="1" lang="en-US" altLang="ja-JP" dirty="0"/>
          </a:p>
          <a:p>
            <a:pPr marL="565150" lvl="1" indent="0">
              <a:buNone/>
            </a:pPr>
            <a:endParaRPr kumimoji="1" lang="en-US" altLang="ja-JP" dirty="0"/>
          </a:p>
          <a:p>
            <a:r>
              <a:rPr kumimoji="1" lang="en-US" altLang="ja-JP" b="0" dirty="0"/>
              <a:t>NASA researchers propose using </a:t>
            </a:r>
            <a:br>
              <a:rPr kumimoji="1" lang="en-US" altLang="ja-JP" b="0" dirty="0"/>
            </a:br>
            <a:r>
              <a:rPr kumimoji="1" lang="en-US" altLang="ja-JP" b="0" dirty="0">
                <a:solidFill>
                  <a:srgbClr val="FF0000"/>
                </a:solidFill>
              </a:rPr>
              <a:t>Spiking Neural Networks </a:t>
            </a:r>
            <a:r>
              <a:rPr kumimoji="1" lang="en-US" altLang="ja-JP" b="0" dirty="0"/>
              <a:t>to control future Mars drones</a:t>
            </a:r>
          </a:p>
        </p:txBody>
      </p:sp>
      <p:sp>
        <p:nvSpPr>
          <p:cNvPr id="6" name="テキスト プレースホルダー 3">
            <a:extLst>
              <a:ext uri="{FF2B5EF4-FFF2-40B4-BE49-F238E27FC236}">
                <a16:creationId xmlns:a16="http://schemas.microsoft.com/office/drawing/2014/main" id="{7B7F5321-630B-D2C2-1CEA-9FA1B580989C}"/>
              </a:ext>
            </a:extLst>
          </p:cNvPr>
          <p:cNvSpPr txBox="1">
            <a:spLocks/>
          </p:cNvSpPr>
          <p:nvPr/>
        </p:nvSpPr>
        <p:spPr>
          <a:xfrm>
            <a:off x="7360833" y="546794"/>
            <a:ext cx="4267287" cy="611316"/>
          </a:xfrm>
          <a:prstGeom prst="rect">
            <a:avLst/>
          </a:prstGeom>
          <a:noFill/>
          <a:ln>
            <a:noFill/>
          </a:ln>
        </p:spPr>
        <p:txBody>
          <a:bodyPr spcFirstLastPara="1" wrap="square" lIns="91425" tIns="91425" rIns="91425" bIns="91425" numCol="1"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sz="1800" dirty="0"/>
              <a:t>Trade-off in On-board AI</a:t>
            </a:r>
          </a:p>
          <a:p>
            <a:pPr marL="565150" lvl="1" indent="0">
              <a:buNone/>
            </a:pPr>
            <a:endParaRPr kumimoji="1" lang="en-US" altLang="ja-JP" sz="1800" b="0" dirty="0"/>
          </a:p>
        </p:txBody>
      </p:sp>
      <p:sp>
        <p:nvSpPr>
          <p:cNvPr id="5" name="矢印: 右 4" hidden="1">
            <a:extLst>
              <a:ext uri="{FF2B5EF4-FFF2-40B4-BE49-F238E27FC236}">
                <a16:creationId xmlns:a16="http://schemas.microsoft.com/office/drawing/2014/main" id="{62965D17-DFF3-C334-5052-86EB4633743B}"/>
              </a:ext>
            </a:extLst>
          </p:cNvPr>
          <p:cNvSpPr/>
          <p:nvPr/>
        </p:nvSpPr>
        <p:spPr>
          <a:xfrm>
            <a:off x="765119" y="5439103"/>
            <a:ext cx="456216" cy="220717"/>
          </a:xfrm>
          <a:prstGeom prst="right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hidden="1">
            <a:extLst>
              <a:ext uri="{FF2B5EF4-FFF2-40B4-BE49-F238E27FC236}">
                <a16:creationId xmlns:a16="http://schemas.microsoft.com/office/drawing/2014/main" id="{1CFA071B-5A96-BE08-2BCE-7CC17DF2933D}"/>
              </a:ext>
            </a:extLst>
          </p:cNvPr>
          <p:cNvSpPr/>
          <p:nvPr/>
        </p:nvSpPr>
        <p:spPr>
          <a:xfrm>
            <a:off x="6388154" y="5439102"/>
            <a:ext cx="456216" cy="220717"/>
          </a:xfrm>
          <a:prstGeom prst="right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68D5D7A-2C7B-2039-50F4-62E7336F02C4}"/>
              </a:ext>
            </a:extLst>
          </p:cNvPr>
          <p:cNvSpPr txBox="1"/>
          <p:nvPr/>
        </p:nvSpPr>
        <p:spPr>
          <a:xfrm>
            <a:off x="9838565" y="5692395"/>
            <a:ext cx="1983069"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Fig. Ingenuity</a:t>
            </a:r>
            <a:r>
              <a:rPr kumimoji="1" lang="en-US" altLang="ja-JP" sz="1800" baseline="30000" dirty="0"/>
              <a:t>[1]</a:t>
            </a:r>
            <a:endParaRPr kumimoji="1" lang="ja-JP" altLang="en-US" sz="1800" baseline="30000" dirty="0"/>
          </a:p>
        </p:txBody>
      </p:sp>
      <p:sp>
        <p:nvSpPr>
          <p:cNvPr id="11" name="テキスト ボックス 10">
            <a:extLst>
              <a:ext uri="{FF2B5EF4-FFF2-40B4-BE49-F238E27FC236}">
                <a16:creationId xmlns:a16="http://schemas.microsoft.com/office/drawing/2014/main" id="{8ABDDF07-D6CA-D116-C618-7B88658E9C53}"/>
              </a:ext>
            </a:extLst>
          </p:cNvPr>
          <p:cNvSpPr txBox="1"/>
          <p:nvPr/>
        </p:nvSpPr>
        <p:spPr>
          <a:xfrm>
            <a:off x="2705101" y="6101222"/>
            <a:ext cx="9555479" cy="692497"/>
          </a:xfrm>
          <a:prstGeom prst="rect">
            <a:avLst/>
          </a:prstGeom>
          <a:noFill/>
        </p:spPr>
        <p:txBody>
          <a:bodyPr wrap="square" rtlCol="0">
            <a:spAutoFit/>
          </a:bodyPr>
          <a:lstStyle/>
          <a:p>
            <a:r>
              <a:rPr kumimoji="1" lang="en-US" altLang="ja-JP" sz="1050" dirty="0"/>
              <a:t>[1] </a:t>
            </a:r>
            <a:r>
              <a:rPr lang="en-US" altLang="ja-JP" sz="1050" dirty="0" err="1"/>
              <a:t>Harbour</a:t>
            </a:r>
            <a:r>
              <a:rPr lang="en-US" altLang="ja-JP" sz="1050" dirty="0"/>
              <a:t>, David AR, et al, "Martian Flight: Enabling Motion Estimation of NASA's Next-Generation Mars Flying Drone by Implementing a Neuromorphic Event-Camera and Explainable Fuzzy Spiking Neural Network Model." </a:t>
            </a:r>
            <a:r>
              <a:rPr lang="en-US" altLang="ja-JP" sz="1050" i="1" dirty="0"/>
              <a:t>2024 AIAA DATC/IEEE 43rd Digital Avionics Systems Conference (DASC)</a:t>
            </a:r>
            <a:r>
              <a:rPr lang="en-US" altLang="ja-JP" sz="1050" dirty="0"/>
              <a:t>. IEEE, 2024.</a:t>
            </a:r>
            <a:endParaRPr kumimoji="1" lang="en-US" altLang="ja-JP" sz="1050" dirty="0"/>
          </a:p>
          <a:p>
            <a:endParaRPr kumimoji="1" lang="ja-JP" altLang="en-US" sz="1800" dirty="0"/>
          </a:p>
        </p:txBody>
      </p:sp>
      <p:graphicFrame>
        <p:nvGraphicFramePr>
          <p:cNvPr id="29" name="表 28">
            <a:extLst>
              <a:ext uri="{FF2B5EF4-FFF2-40B4-BE49-F238E27FC236}">
                <a16:creationId xmlns:a16="http://schemas.microsoft.com/office/drawing/2014/main" id="{6A9D8B0C-041E-4C58-D224-80FDBADA4725}"/>
              </a:ext>
            </a:extLst>
          </p:cNvPr>
          <p:cNvGraphicFramePr>
            <a:graphicFrameLocks noGrp="1"/>
          </p:cNvGraphicFramePr>
          <p:nvPr>
            <p:extLst>
              <p:ext uri="{D42A27DB-BD31-4B8C-83A1-F6EECF244321}">
                <p14:modId xmlns:p14="http://schemas.microsoft.com/office/powerpoint/2010/main" val="1794209471"/>
              </p:ext>
            </p:extLst>
          </p:nvPr>
        </p:nvGraphicFramePr>
        <p:xfrm>
          <a:off x="6459607" y="919909"/>
          <a:ext cx="5443183" cy="2194347"/>
        </p:xfrm>
        <a:graphic>
          <a:graphicData uri="http://schemas.openxmlformats.org/drawingml/2006/table">
            <a:tbl>
              <a:tblPr/>
              <a:tblGrid>
                <a:gridCol w="2065878">
                  <a:extLst>
                    <a:ext uri="{9D8B030D-6E8A-4147-A177-3AD203B41FA5}">
                      <a16:colId xmlns:a16="http://schemas.microsoft.com/office/drawing/2014/main" val="3653754458"/>
                    </a:ext>
                  </a:extLst>
                </a:gridCol>
                <a:gridCol w="1619175">
                  <a:extLst>
                    <a:ext uri="{9D8B030D-6E8A-4147-A177-3AD203B41FA5}">
                      <a16:colId xmlns:a16="http://schemas.microsoft.com/office/drawing/2014/main" val="2964449418"/>
                    </a:ext>
                  </a:extLst>
                </a:gridCol>
                <a:gridCol w="1758130">
                  <a:extLst>
                    <a:ext uri="{9D8B030D-6E8A-4147-A177-3AD203B41FA5}">
                      <a16:colId xmlns:a16="http://schemas.microsoft.com/office/drawing/2014/main" val="3063823254"/>
                    </a:ext>
                  </a:extLst>
                </a:gridCol>
              </a:tblGrid>
              <a:tr h="321702">
                <a:tc>
                  <a:txBody>
                    <a:bodyPr/>
                    <a:lstStyle/>
                    <a:p>
                      <a:pPr rtl="0">
                        <a:buNone/>
                      </a:pPr>
                      <a:r>
                        <a:rPr lang="en-US" sz="1200" b="1" dirty="0">
                          <a:solidFill>
                            <a:schemeClr val="bg1"/>
                          </a:solidFill>
                          <a:effectLst/>
                          <a:latin typeface="Google Sans Text"/>
                        </a:rPr>
                        <a:t>Factor</a:t>
                      </a:r>
                      <a:endParaRPr lang="en-US"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tc>
                  <a:txBody>
                    <a:bodyPr/>
                    <a:lstStyle/>
                    <a:p>
                      <a:pPr rtl="0">
                        <a:buNone/>
                      </a:pPr>
                      <a:r>
                        <a:rPr lang="it-IT" sz="1200" b="1" dirty="0">
                          <a:solidFill>
                            <a:schemeClr val="bg1"/>
                          </a:solidFill>
                          <a:effectLst/>
                          <a:latin typeface="Google Sans Text"/>
                        </a:rPr>
                        <a:t>Focusing on accuracy</a:t>
                      </a:r>
                      <a:endParaRPr lang="it-IT"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tc>
                  <a:txBody>
                    <a:bodyPr/>
                    <a:lstStyle/>
                    <a:p>
                      <a:pPr rtl="0">
                        <a:buNone/>
                      </a:pPr>
                      <a:r>
                        <a:rPr lang="en-US" sz="1200" b="1" dirty="0">
                          <a:solidFill>
                            <a:schemeClr val="bg1"/>
                          </a:solidFill>
                          <a:effectLst/>
                          <a:latin typeface="Google Sans Text"/>
                        </a:rPr>
                        <a:t>Focusing on Flight Time </a:t>
                      </a:r>
                      <a:endParaRPr lang="en-US"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extLst>
                  <a:ext uri="{0D108BD9-81ED-4DB2-BD59-A6C34878D82A}">
                    <a16:rowId xmlns:a16="http://schemas.microsoft.com/office/drawing/2014/main" val="399261164"/>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① Inference Accuracy</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3155694147"/>
                  </a:ext>
                </a:extLst>
              </a:tr>
              <a:tr h="321702">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② Model Size</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Large</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Small</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extLst>
                  <a:ext uri="{0D108BD9-81ED-4DB2-BD59-A6C34878D82A}">
                    <a16:rowId xmlns:a16="http://schemas.microsoft.com/office/drawing/2014/main" val="2145027560"/>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③ Calculation amount</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1888082655"/>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④ Power Consumption</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extLst>
                  <a:ext uri="{0D108BD9-81ED-4DB2-BD59-A6C34878D82A}">
                    <a16:rowId xmlns:a16="http://schemas.microsoft.com/office/drawing/2014/main" val="1664302779"/>
                  </a:ext>
                </a:extLst>
              </a:tr>
              <a:tr h="321702">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⑤ Flight Time</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Short</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Long</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826348379"/>
                  </a:ext>
                </a:extLst>
              </a:tr>
            </a:tbl>
          </a:graphicData>
        </a:graphic>
      </p:graphicFrame>
      <p:sp>
        <p:nvSpPr>
          <p:cNvPr id="30" name="矢印: 左右 29">
            <a:extLst>
              <a:ext uri="{FF2B5EF4-FFF2-40B4-BE49-F238E27FC236}">
                <a16:creationId xmlns:a16="http://schemas.microsoft.com/office/drawing/2014/main" id="{225C6826-5773-2C33-76FD-4FBD837D3BAB}"/>
              </a:ext>
            </a:extLst>
          </p:cNvPr>
          <p:cNvSpPr/>
          <p:nvPr/>
        </p:nvSpPr>
        <p:spPr>
          <a:xfrm>
            <a:off x="9793155" y="2065663"/>
            <a:ext cx="721895" cy="237005"/>
          </a:xfrm>
          <a:prstGeom prst="lef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F7865A6-4C4A-D060-52F1-1C0FB024561D}"/>
              </a:ext>
            </a:extLst>
          </p:cNvPr>
          <p:cNvPicPr>
            <a:picLocks noChangeAspect="1"/>
          </p:cNvPicPr>
          <p:nvPr/>
        </p:nvPicPr>
        <p:blipFill>
          <a:blip r:embed="rId3"/>
          <a:stretch>
            <a:fillRect/>
          </a:stretch>
        </p:blipFill>
        <p:spPr>
          <a:xfrm>
            <a:off x="687152" y="1020871"/>
            <a:ext cx="5492972" cy="2408129"/>
          </a:xfrm>
          <a:prstGeom prst="rect">
            <a:avLst/>
          </a:prstGeom>
        </p:spPr>
      </p:pic>
      <p:pic>
        <p:nvPicPr>
          <p:cNvPr id="21" name="図 20">
            <a:extLst>
              <a:ext uri="{FF2B5EF4-FFF2-40B4-BE49-F238E27FC236}">
                <a16:creationId xmlns:a16="http://schemas.microsoft.com/office/drawing/2014/main" id="{28F8842A-67DD-274A-A2FC-16B6257BDBFD}"/>
              </a:ext>
            </a:extLst>
          </p:cNvPr>
          <p:cNvPicPr>
            <a:picLocks noChangeAspect="1"/>
          </p:cNvPicPr>
          <p:nvPr/>
        </p:nvPicPr>
        <p:blipFill>
          <a:blip r:embed="rId4"/>
          <a:stretch>
            <a:fillRect/>
          </a:stretch>
        </p:blipFill>
        <p:spPr>
          <a:xfrm>
            <a:off x="9471660" y="4242923"/>
            <a:ext cx="2493245" cy="1432483"/>
          </a:xfrm>
          <a:prstGeom prst="rect">
            <a:avLst/>
          </a:prstGeom>
        </p:spPr>
      </p:pic>
    </p:spTree>
    <p:extLst>
      <p:ext uri="{BB962C8B-B14F-4D97-AF65-F5344CB8AC3E}">
        <p14:creationId xmlns:p14="http://schemas.microsoft.com/office/powerpoint/2010/main" val="4129298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744A0-E7C9-96BA-3694-03CC8858DBEF}"/>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2C66A65E-CDAA-504E-2971-31A1D992ED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39</a:t>
            </a:fld>
            <a:endParaRPr lang="ja-JP" altLang="en-US"/>
          </a:p>
        </p:txBody>
      </p:sp>
      <p:sp>
        <p:nvSpPr>
          <p:cNvPr id="4" name="テキスト プレースホルダー 3">
            <a:extLst>
              <a:ext uri="{FF2B5EF4-FFF2-40B4-BE49-F238E27FC236}">
                <a16:creationId xmlns:a16="http://schemas.microsoft.com/office/drawing/2014/main" id="{095BAAE4-6703-5C2B-7F24-7657B3C2A7FD}"/>
              </a:ext>
            </a:extLst>
          </p:cNvPr>
          <p:cNvSpPr>
            <a:spLocks noGrp="1"/>
          </p:cNvSpPr>
          <p:nvPr>
            <p:ph type="body" idx="1"/>
          </p:nvPr>
        </p:nvSpPr>
        <p:spPr/>
        <p:txBody>
          <a:bodyPr/>
          <a:lstStyle/>
          <a:p>
            <a:r>
              <a:rPr kumimoji="1" lang="en-US" altLang="ja-JP" b="0" dirty="0"/>
              <a:t>Reward function</a:t>
            </a:r>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pPr marL="1031240" lvl="1" indent="-457200"/>
            <a:r>
              <a:rPr kumimoji="1" lang="en-US" altLang="ja-JP" b="0" dirty="0"/>
              <a:t>Reward</a:t>
            </a:r>
          </a:p>
          <a:p>
            <a:pPr marL="1488440" lvl="2" indent="-457200">
              <a:buFont typeface="+mj-lt"/>
              <a:buAutoNum type="arabicPeriod"/>
            </a:pPr>
            <a:r>
              <a:rPr kumimoji="1" lang="en-US" altLang="ja-JP" b="0" dirty="0"/>
              <a:t>Close to final goal point</a:t>
            </a:r>
          </a:p>
          <a:p>
            <a:pPr marL="1488440" lvl="2" indent="-457200">
              <a:buFont typeface="+mj-lt"/>
              <a:buAutoNum type="arabicPeriod"/>
            </a:pPr>
            <a:r>
              <a:rPr kumimoji="1" lang="en-US" altLang="ja-JP" b="0" dirty="0"/>
              <a:t>Close to the center of the gate</a:t>
            </a:r>
          </a:p>
          <a:p>
            <a:pPr marL="1031240" lvl="1" indent="-457200"/>
            <a:r>
              <a:rPr kumimoji="1" lang="en-US" altLang="ja-JP" dirty="0"/>
              <a:t>Penalty</a:t>
            </a:r>
          </a:p>
          <a:p>
            <a:pPr marL="1488440" lvl="2" indent="-457200">
              <a:buFont typeface="+mj-lt"/>
              <a:buAutoNum type="arabicPeriod"/>
            </a:pPr>
            <a:r>
              <a:rPr kumimoji="1" lang="en-US" altLang="ja-JP" b="0" dirty="0"/>
              <a:t>Close to the ring (boundary)		</a:t>
            </a:r>
            <a:endParaRPr kumimoji="1" lang="ja-JP" altLang="en-US" b="0" dirty="0"/>
          </a:p>
          <a:p>
            <a:endParaRPr kumimoji="1" lang="ja-JP" altLang="en-US" dirty="0"/>
          </a:p>
        </p:txBody>
      </p:sp>
      <p:pic>
        <p:nvPicPr>
          <p:cNvPr id="6" name="図 5">
            <a:extLst>
              <a:ext uri="{FF2B5EF4-FFF2-40B4-BE49-F238E27FC236}">
                <a16:creationId xmlns:a16="http://schemas.microsoft.com/office/drawing/2014/main" id="{642E10C8-676C-ABD4-16C2-D15596ACF38F}"/>
              </a:ext>
            </a:extLst>
          </p:cNvPr>
          <p:cNvPicPr>
            <a:picLocks noChangeAspect="1"/>
          </p:cNvPicPr>
          <p:nvPr/>
        </p:nvPicPr>
        <p:blipFill>
          <a:blip r:embed="rId2"/>
          <a:stretch>
            <a:fillRect/>
          </a:stretch>
        </p:blipFill>
        <p:spPr>
          <a:xfrm>
            <a:off x="949189" y="1412307"/>
            <a:ext cx="7557914" cy="625915"/>
          </a:xfrm>
          <a:prstGeom prst="rect">
            <a:avLst/>
          </a:prstGeom>
        </p:spPr>
      </p:pic>
      <p:pic>
        <p:nvPicPr>
          <p:cNvPr id="8" name="図 7">
            <a:extLst>
              <a:ext uri="{FF2B5EF4-FFF2-40B4-BE49-F238E27FC236}">
                <a16:creationId xmlns:a16="http://schemas.microsoft.com/office/drawing/2014/main" id="{28149995-B750-C4F9-5131-41293CB9FF99}"/>
              </a:ext>
            </a:extLst>
          </p:cNvPr>
          <p:cNvPicPr>
            <a:picLocks noChangeAspect="1"/>
          </p:cNvPicPr>
          <p:nvPr/>
        </p:nvPicPr>
        <p:blipFill>
          <a:blip r:embed="rId3"/>
          <a:stretch>
            <a:fillRect/>
          </a:stretch>
        </p:blipFill>
        <p:spPr>
          <a:xfrm>
            <a:off x="949189" y="3191399"/>
            <a:ext cx="4489586" cy="817679"/>
          </a:xfrm>
          <a:prstGeom prst="rect">
            <a:avLst/>
          </a:prstGeom>
        </p:spPr>
      </p:pic>
      <p:cxnSp>
        <p:nvCxnSpPr>
          <p:cNvPr id="5" name="直線コネクタ 4">
            <a:extLst>
              <a:ext uri="{FF2B5EF4-FFF2-40B4-BE49-F238E27FC236}">
                <a16:creationId xmlns:a16="http://schemas.microsoft.com/office/drawing/2014/main" id="{5DFC0F1D-3D48-0FEB-CC91-B5F9DC5337A0}"/>
              </a:ext>
            </a:extLst>
          </p:cNvPr>
          <p:cNvCxnSpPr>
            <a:cxnSpLocks/>
          </p:cNvCxnSpPr>
          <p:nvPr/>
        </p:nvCxnSpPr>
        <p:spPr>
          <a:xfrm>
            <a:off x="1702134" y="2006976"/>
            <a:ext cx="983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EF8E1278-00E8-3DA7-7052-6747D9DB0068}"/>
              </a:ext>
            </a:extLst>
          </p:cNvPr>
          <p:cNvSpPr txBox="1"/>
          <p:nvPr/>
        </p:nvSpPr>
        <p:spPr>
          <a:xfrm>
            <a:off x="841305" y="2096724"/>
            <a:ext cx="200594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Gate passing reward</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3E583375-246E-26A6-F3F4-641508226C3B}"/>
              </a:ext>
            </a:extLst>
          </p:cNvPr>
          <p:cNvCxnSpPr>
            <a:cxnSpLocks/>
          </p:cNvCxnSpPr>
          <p:nvPr/>
        </p:nvCxnSpPr>
        <p:spPr>
          <a:xfrm flipV="1">
            <a:off x="2847249" y="2006976"/>
            <a:ext cx="911338" cy="9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8B45C365-B758-5B0B-AF16-42C61CA816EB}"/>
              </a:ext>
            </a:extLst>
          </p:cNvPr>
          <p:cNvSpPr txBox="1"/>
          <p:nvPr/>
        </p:nvSpPr>
        <p:spPr>
          <a:xfrm>
            <a:off x="2847249" y="2096724"/>
            <a:ext cx="1524726"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Position reward</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cxnSp>
        <p:nvCxnSpPr>
          <p:cNvPr id="13" name="直線コネクタ 12">
            <a:extLst>
              <a:ext uri="{FF2B5EF4-FFF2-40B4-BE49-F238E27FC236}">
                <a16:creationId xmlns:a16="http://schemas.microsoft.com/office/drawing/2014/main" id="{0FDB6E53-93EA-F6BB-1254-735F8F21F056}"/>
              </a:ext>
            </a:extLst>
          </p:cNvPr>
          <p:cNvCxnSpPr>
            <a:cxnSpLocks/>
          </p:cNvCxnSpPr>
          <p:nvPr/>
        </p:nvCxnSpPr>
        <p:spPr>
          <a:xfrm flipV="1">
            <a:off x="5028700" y="2006976"/>
            <a:ext cx="1895975" cy="9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81B6B8D-7076-2381-3E7D-DF2FBAB9CD54}"/>
              </a:ext>
            </a:extLst>
          </p:cNvPr>
          <p:cNvSpPr txBox="1"/>
          <p:nvPr/>
        </p:nvSpPr>
        <p:spPr>
          <a:xfrm>
            <a:off x="5028700" y="2096724"/>
            <a:ext cx="1829300" cy="307777"/>
          </a:xfrm>
          <a:prstGeom prst="rect">
            <a:avLst/>
          </a:prstGeom>
          <a:noFill/>
        </p:spPr>
        <p:txBody>
          <a:bodyPr wrap="square" rtlCol="0">
            <a:spAutoFit/>
          </a:bodyPr>
          <a:lstStyle/>
          <a:p>
            <a:r>
              <a:rPr kumimoji="1" lang="en-US" altLang="ja-JP" dirty="0">
                <a:solidFill>
                  <a:srgbClr val="00B050"/>
                </a:solidFill>
                <a:latin typeface="メイリオ" panose="020B0604030504040204" pitchFamily="50" charset="-128"/>
                <a:ea typeface="メイリオ" panose="020B0604030504040204" pitchFamily="50" charset="-128"/>
              </a:rPr>
              <a:t>Horizontal reward</a:t>
            </a:r>
            <a:endParaRPr kumimoji="1" lang="ja-JP" altLang="en-US" dirty="0">
              <a:solidFill>
                <a:srgbClr val="00B050"/>
              </a:solidFill>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6ABE22C0-670C-750A-44D5-5E14584173AE}"/>
              </a:ext>
            </a:extLst>
          </p:cNvPr>
          <p:cNvCxnSpPr>
            <a:cxnSpLocks/>
          </p:cNvCxnSpPr>
          <p:nvPr/>
        </p:nvCxnSpPr>
        <p:spPr>
          <a:xfrm flipV="1">
            <a:off x="7152648" y="2006976"/>
            <a:ext cx="1124577" cy="96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C8F9808-774B-7ABA-5DED-D068FA6DBC12}"/>
              </a:ext>
            </a:extLst>
          </p:cNvPr>
          <p:cNvSpPr txBox="1"/>
          <p:nvPr/>
        </p:nvSpPr>
        <p:spPr>
          <a:xfrm>
            <a:off x="7009900" y="2096724"/>
            <a:ext cx="2477000" cy="307777"/>
          </a:xfrm>
          <a:prstGeom prst="rect">
            <a:avLst/>
          </a:prstGeom>
          <a:noFill/>
        </p:spPr>
        <p:txBody>
          <a:bodyPr wrap="square" rtlCol="0">
            <a:spAutoFit/>
          </a:bodyPr>
          <a:lstStyle/>
          <a:p>
            <a:r>
              <a:rPr kumimoji="1" lang="en-US" altLang="ja-JP" dirty="0">
                <a:solidFill>
                  <a:srgbClr val="FFC000"/>
                </a:solidFill>
                <a:latin typeface="メイリオ" panose="020B0604030504040204" pitchFamily="50" charset="-128"/>
                <a:ea typeface="メイリオ" panose="020B0604030504040204" pitchFamily="50" charset="-128"/>
              </a:rPr>
              <a:t>Rapid acceleration penalty</a:t>
            </a:r>
            <a:endParaRPr kumimoji="1" lang="ja-JP" altLang="en-US" dirty="0">
              <a:solidFill>
                <a:srgbClr val="FFC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8709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E6BB0-DE07-68A8-002E-3F163A5FB03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1FDEB208-9AC9-D35F-FA18-6B945660C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40</a:t>
            </a:fld>
            <a:endParaRPr lang="ja-JP" altLang="en-US"/>
          </a:p>
        </p:txBody>
      </p:sp>
      <p:sp>
        <p:nvSpPr>
          <p:cNvPr id="4" name="テキスト プレースホルダー 3">
            <a:extLst>
              <a:ext uri="{FF2B5EF4-FFF2-40B4-BE49-F238E27FC236}">
                <a16:creationId xmlns:a16="http://schemas.microsoft.com/office/drawing/2014/main" id="{74FEF1B4-7FF2-E8AF-5071-A3F1B8A396DA}"/>
              </a:ext>
            </a:extLst>
          </p:cNvPr>
          <p:cNvSpPr>
            <a:spLocks noGrp="1"/>
          </p:cNvSpPr>
          <p:nvPr>
            <p:ph type="body" idx="1"/>
          </p:nvPr>
        </p:nvSpPr>
        <p:spPr/>
        <p:txBody>
          <a:bodyPr/>
          <a:lstStyle/>
          <a:p>
            <a:endParaRPr kumimoji="1" lang="ja-JP" altLang="en-US" dirty="0"/>
          </a:p>
        </p:txBody>
      </p:sp>
      <p:pic>
        <p:nvPicPr>
          <p:cNvPr id="5" name="図 4">
            <a:extLst>
              <a:ext uri="{FF2B5EF4-FFF2-40B4-BE49-F238E27FC236}">
                <a16:creationId xmlns:a16="http://schemas.microsoft.com/office/drawing/2014/main" id="{60B6BCBC-0B88-25F8-5D27-8CACFC1B964B}"/>
              </a:ext>
            </a:extLst>
          </p:cNvPr>
          <p:cNvPicPr>
            <a:picLocks noChangeAspect="1"/>
          </p:cNvPicPr>
          <p:nvPr/>
        </p:nvPicPr>
        <p:blipFill>
          <a:blip r:embed="rId2"/>
          <a:stretch>
            <a:fillRect/>
          </a:stretch>
        </p:blipFill>
        <p:spPr>
          <a:xfrm>
            <a:off x="1309686" y="1256305"/>
            <a:ext cx="9572625" cy="3899183"/>
          </a:xfrm>
          <a:prstGeom prst="rect">
            <a:avLst/>
          </a:prstGeom>
        </p:spPr>
      </p:pic>
    </p:spTree>
    <p:extLst>
      <p:ext uri="{BB962C8B-B14F-4D97-AF65-F5344CB8AC3E}">
        <p14:creationId xmlns:p14="http://schemas.microsoft.com/office/powerpoint/2010/main" val="3274471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978F6B-A0C1-34A0-95A8-AAC2115E1A42}"/>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1F2A3364-FACC-5EF7-DFE2-BC140438BB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41</a:t>
            </a:fld>
            <a:endParaRPr lang="ja-JP" altLang="en-US"/>
          </a:p>
        </p:txBody>
      </p:sp>
      <p:sp>
        <p:nvSpPr>
          <p:cNvPr id="4" name="テキスト プレースホルダー 3">
            <a:extLst>
              <a:ext uri="{FF2B5EF4-FFF2-40B4-BE49-F238E27FC236}">
                <a16:creationId xmlns:a16="http://schemas.microsoft.com/office/drawing/2014/main" id="{5A62AA48-68F0-F844-4364-D66984BB3133}"/>
              </a:ext>
            </a:extLst>
          </p:cNvPr>
          <p:cNvSpPr>
            <a:spLocks noGrp="1"/>
          </p:cNvSpPr>
          <p:nvPr>
            <p:ph type="body" idx="1"/>
          </p:nvPr>
        </p:nvSpPr>
        <p:spPr/>
        <p:txBody>
          <a:bodyPr/>
          <a:lstStyle/>
          <a:p>
            <a:r>
              <a:rPr kumimoji="1" lang="en-US" altLang="ja-JP" dirty="0"/>
              <a:t>Power Consumption</a:t>
            </a:r>
            <a:endParaRPr kumimoji="1" lang="ja-JP" altLang="en-US" dirty="0"/>
          </a:p>
          <a:p>
            <a:pPr lvl="1"/>
            <a:r>
              <a:rPr kumimoji="1" lang="en-US" altLang="ja-JP" dirty="0"/>
              <a:t>Number of neurons</a:t>
            </a:r>
          </a:p>
          <a:p>
            <a:pPr lvl="2"/>
            <a:r>
              <a:rPr kumimoji="1" lang="en-US" altLang="ja-JP" dirty="0"/>
              <a:t>Input layer : 23</a:t>
            </a:r>
          </a:p>
          <a:p>
            <a:pPr lvl="2"/>
            <a:r>
              <a:rPr kumimoji="1" lang="en-US" altLang="ja-JP" dirty="0"/>
              <a:t>Hidden layer : 2048 (1024×2)</a:t>
            </a:r>
          </a:p>
          <a:p>
            <a:pPr lvl="2"/>
            <a:r>
              <a:rPr kumimoji="1" lang="en-US" altLang="ja-JP" dirty="0"/>
              <a:t>Output layer : 4</a:t>
            </a:r>
          </a:p>
          <a:p>
            <a:pPr marL="1028700" lvl="2" indent="0">
              <a:buNone/>
            </a:pPr>
            <a:endParaRPr kumimoji="1" lang="en-US" altLang="ja-JP" dirty="0"/>
          </a:p>
          <a:p>
            <a:pPr lvl="1"/>
            <a:r>
              <a:rPr kumimoji="1" lang="en-US" altLang="ja-JP" dirty="0"/>
              <a:t>Firing rate : 15~20 %</a:t>
            </a:r>
          </a:p>
          <a:p>
            <a:pPr lvl="1"/>
            <a:endParaRPr kumimoji="1" lang="en-US" altLang="ja-JP" dirty="0"/>
          </a:p>
          <a:p>
            <a:pPr marL="565150" lvl="1" indent="0">
              <a:buNone/>
            </a:pPr>
            <a:r>
              <a:rPr kumimoji="1" lang="ja-JP" altLang="en-US" dirty="0"/>
              <a:t>→  </a:t>
            </a:r>
            <a:r>
              <a:rPr kumimoji="1" lang="en-US" altLang="ja-JP" dirty="0"/>
              <a:t>Number of operation : 215,000</a:t>
            </a:r>
          </a:p>
          <a:p>
            <a:pPr marL="565150" lvl="1" indent="0">
              <a:buNone/>
            </a:pPr>
            <a:endParaRPr kumimoji="1" lang="en-US" altLang="ja-JP" dirty="0"/>
          </a:p>
          <a:p>
            <a:r>
              <a:rPr kumimoji="1" lang="en-US" altLang="ja-JP" dirty="0"/>
              <a:t>Memory usage</a:t>
            </a:r>
          </a:p>
          <a:p>
            <a:pPr lvl="1"/>
            <a:r>
              <a:rPr kumimoji="1" lang="en-US" altLang="ja-JP" dirty="0"/>
              <a:t>float32 : 4.3 MB</a:t>
            </a:r>
          </a:p>
          <a:p>
            <a:pPr lvl="1"/>
            <a:r>
              <a:rPr kumimoji="1" lang="en-US" altLang="ja-JP" dirty="0"/>
              <a:t>Int8 : 1.08 MB </a:t>
            </a:r>
            <a:endParaRPr kumimoji="1" lang="ja-JP" altLang="en-US" dirty="0"/>
          </a:p>
        </p:txBody>
      </p:sp>
    </p:spTree>
    <p:extLst>
      <p:ext uri="{BB962C8B-B14F-4D97-AF65-F5344CB8AC3E}">
        <p14:creationId xmlns:p14="http://schemas.microsoft.com/office/powerpoint/2010/main" val="1578220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BF1AD-340C-3425-8188-866C4B26A4F1}"/>
              </a:ext>
            </a:extLst>
          </p:cNvPr>
          <p:cNvSpPr>
            <a:spLocks noGrp="1"/>
          </p:cNvSpPr>
          <p:nvPr>
            <p:ph type="title"/>
          </p:nvPr>
        </p:nvSpPr>
        <p:spPr/>
        <p:txBody>
          <a:bodyPr>
            <a:normAutofit fontScale="90000"/>
          </a:bodyPr>
          <a:lstStyle/>
          <a:p>
            <a:r>
              <a:rPr kumimoji="1" lang="en-US" altLang="ja-JP"/>
              <a:t>4. Agile Navigation using Reinforcement Learning-Trained SNN</a:t>
            </a:r>
            <a:endParaRPr kumimoji="1" lang="ja-JP" altLang="en-US"/>
          </a:p>
        </p:txBody>
      </p:sp>
      <p:sp>
        <p:nvSpPr>
          <p:cNvPr id="3" name="スライド番号プレースホルダー 2">
            <a:extLst>
              <a:ext uri="{FF2B5EF4-FFF2-40B4-BE49-F238E27FC236}">
                <a16:creationId xmlns:a16="http://schemas.microsoft.com/office/drawing/2014/main" id="{D730C560-70C8-A759-52B5-C182B5C4D3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42</a:t>
            </a:fld>
            <a:endParaRPr lang="ja-JP" altLang="en-US"/>
          </a:p>
        </p:txBody>
      </p:sp>
      <p:sp>
        <p:nvSpPr>
          <p:cNvPr id="4" name="テキスト プレースホルダー 3">
            <a:extLst>
              <a:ext uri="{FF2B5EF4-FFF2-40B4-BE49-F238E27FC236}">
                <a16:creationId xmlns:a16="http://schemas.microsoft.com/office/drawing/2014/main" id="{CBA2EA19-0D1B-F546-61C3-64A7E6102DEC}"/>
              </a:ext>
            </a:extLst>
          </p:cNvPr>
          <p:cNvSpPr>
            <a:spLocks noGrp="1"/>
          </p:cNvSpPr>
          <p:nvPr>
            <p:ph type="body" idx="1"/>
          </p:nvPr>
        </p:nvSpPr>
        <p:spPr/>
        <p:txBody>
          <a:bodyPr/>
          <a:lstStyle/>
          <a:p>
            <a:r>
              <a:rPr kumimoji="1" lang="en-US" altLang="ja-JP" dirty="0"/>
              <a:t>Discussion</a:t>
            </a:r>
            <a:endParaRPr kumimoji="1" lang="ja-JP" altLang="en-US" dirty="0"/>
          </a:p>
        </p:txBody>
      </p:sp>
    </p:spTree>
    <p:extLst>
      <p:ext uri="{BB962C8B-B14F-4D97-AF65-F5344CB8AC3E}">
        <p14:creationId xmlns:p14="http://schemas.microsoft.com/office/powerpoint/2010/main" val="319144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B0A03F9-6BFC-986D-7DF5-245581CCD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43</a:t>
            </a:fld>
            <a:endParaRPr lang="ja-JP" altLang="en-US"/>
          </a:p>
        </p:txBody>
      </p:sp>
      <p:pic>
        <p:nvPicPr>
          <p:cNvPr id="5" name="図 4">
            <a:extLst>
              <a:ext uri="{FF2B5EF4-FFF2-40B4-BE49-F238E27FC236}">
                <a16:creationId xmlns:a16="http://schemas.microsoft.com/office/drawing/2014/main" id="{194A3A4D-2563-035E-315A-81568CBF682E}"/>
              </a:ext>
            </a:extLst>
          </p:cNvPr>
          <p:cNvPicPr>
            <a:picLocks noChangeAspect="1"/>
          </p:cNvPicPr>
          <p:nvPr/>
        </p:nvPicPr>
        <p:blipFill>
          <a:blip r:embed="rId2"/>
          <a:stretch>
            <a:fillRect/>
          </a:stretch>
        </p:blipFill>
        <p:spPr>
          <a:xfrm>
            <a:off x="4395418" y="2752662"/>
            <a:ext cx="3164098" cy="1432684"/>
          </a:xfrm>
          <a:prstGeom prst="rect">
            <a:avLst/>
          </a:prstGeom>
        </p:spPr>
      </p:pic>
      <p:cxnSp>
        <p:nvCxnSpPr>
          <p:cNvPr id="7" name="直線矢印コネクタ 6">
            <a:extLst>
              <a:ext uri="{FF2B5EF4-FFF2-40B4-BE49-F238E27FC236}">
                <a16:creationId xmlns:a16="http://schemas.microsoft.com/office/drawing/2014/main" id="{476C8149-B439-FF9F-C4AB-37552BAAF18E}"/>
              </a:ext>
            </a:extLst>
          </p:cNvPr>
          <p:cNvCxnSpPr>
            <a:cxnSpLocks/>
          </p:cNvCxnSpPr>
          <p:nvPr/>
        </p:nvCxnSpPr>
        <p:spPr>
          <a:xfrm flipH="1" flipV="1">
            <a:off x="4126896" y="2230148"/>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9" name="直線矢印コネクタ 8">
            <a:extLst>
              <a:ext uri="{FF2B5EF4-FFF2-40B4-BE49-F238E27FC236}">
                <a16:creationId xmlns:a16="http://schemas.microsoft.com/office/drawing/2014/main" id="{33C539FF-F9AD-4DF8-E241-74031D87E273}"/>
              </a:ext>
            </a:extLst>
          </p:cNvPr>
          <p:cNvCxnSpPr>
            <a:cxnSpLocks/>
          </p:cNvCxnSpPr>
          <p:nvPr/>
        </p:nvCxnSpPr>
        <p:spPr>
          <a:xfrm flipV="1">
            <a:off x="6649516" y="2230148"/>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0" name="直線矢印コネクタ 9">
            <a:extLst>
              <a:ext uri="{FF2B5EF4-FFF2-40B4-BE49-F238E27FC236}">
                <a16:creationId xmlns:a16="http://schemas.microsoft.com/office/drawing/2014/main" id="{21C2494B-D21C-30AB-15B8-53BABE1001F0}"/>
              </a:ext>
            </a:extLst>
          </p:cNvPr>
          <p:cNvCxnSpPr>
            <a:cxnSpLocks/>
          </p:cNvCxnSpPr>
          <p:nvPr/>
        </p:nvCxnSpPr>
        <p:spPr>
          <a:xfrm flipH="1">
            <a:off x="4126896" y="3989404"/>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1" name="直線矢印コネクタ 10">
            <a:extLst>
              <a:ext uri="{FF2B5EF4-FFF2-40B4-BE49-F238E27FC236}">
                <a16:creationId xmlns:a16="http://schemas.microsoft.com/office/drawing/2014/main" id="{BFD95169-3A16-522A-C991-C73B88E054AA}"/>
              </a:ext>
            </a:extLst>
          </p:cNvPr>
          <p:cNvCxnSpPr>
            <a:cxnSpLocks/>
          </p:cNvCxnSpPr>
          <p:nvPr/>
        </p:nvCxnSpPr>
        <p:spPr>
          <a:xfrm>
            <a:off x="6649516" y="3989404"/>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13" name="図 12" descr="ロゴ&#10;&#10;AI 生成コンテンツは誤りを含む可能性があります。">
            <a:extLst>
              <a:ext uri="{FF2B5EF4-FFF2-40B4-BE49-F238E27FC236}">
                <a16:creationId xmlns:a16="http://schemas.microsoft.com/office/drawing/2014/main" id="{C4E817EF-04C5-A6AA-6F1A-7E53DCF52BE3}"/>
              </a:ext>
            </a:extLst>
          </p:cNvPr>
          <p:cNvPicPr>
            <a:picLocks noChangeAspect="1"/>
          </p:cNvPicPr>
          <p:nvPr/>
        </p:nvPicPr>
        <p:blipFill>
          <a:blip r:embed="rId3"/>
          <a:stretch>
            <a:fillRect/>
          </a:stretch>
        </p:blipFill>
        <p:spPr>
          <a:xfrm>
            <a:off x="1615621" y="631612"/>
            <a:ext cx="3197072" cy="3197072"/>
          </a:xfrm>
          <a:prstGeom prst="rect">
            <a:avLst/>
          </a:prstGeom>
        </p:spPr>
      </p:pic>
      <p:pic>
        <p:nvPicPr>
          <p:cNvPr id="15" name="図 14" descr="アイコン が含まれている画像&#10;&#10;AI 生成コンテンツは誤りを含む可能性があります。">
            <a:extLst>
              <a:ext uri="{FF2B5EF4-FFF2-40B4-BE49-F238E27FC236}">
                <a16:creationId xmlns:a16="http://schemas.microsoft.com/office/drawing/2014/main" id="{D824CBA1-2045-27B8-6677-8953D740DB67}"/>
              </a:ext>
            </a:extLst>
          </p:cNvPr>
          <p:cNvPicPr>
            <a:picLocks noChangeAspect="1"/>
          </p:cNvPicPr>
          <p:nvPr/>
        </p:nvPicPr>
        <p:blipFill>
          <a:blip r:embed="rId4"/>
          <a:stretch>
            <a:fillRect/>
          </a:stretch>
        </p:blipFill>
        <p:spPr>
          <a:xfrm>
            <a:off x="7142242" y="631612"/>
            <a:ext cx="3197072" cy="3197072"/>
          </a:xfrm>
          <a:prstGeom prst="rect">
            <a:avLst/>
          </a:prstGeom>
        </p:spPr>
      </p:pic>
      <p:pic>
        <p:nvPicPr>
          <p:cNvPr id="17" name="図 16" descr="QR コード&#10;&#10;AI 生成コンテンツは誤りを含む可能性があります。">
            <a:extLst>
              <a:ext uri="{FF2B5EF4-FFF2-40B4-BE49-F238E27FC236}">
                <a16:creationId xmlns:a16="http://schemas.microsoft.com/office/drawing/2014/main" id="{56227527-8655-B05B-0C49-7726343809BE}"/>
              </a:ext>
            </a:extLst>
          </p:cNvPr>
          <p:cNvPicPr>
            <a:picLocks noChangeAspect="1"/>
          </p:cNvPicPr>
          <p:nvPr/>
        </p:nvPicPr>
        <p:blipFill>
          <a:blip r:embed="rId5"/>
          <a:stretch>
            <a:fillRect/>
          </a:stretch>
        </p:blipFill>
        <p:spPr>
          <a:xfrm>
            <a:off x="1615621" y="3109323"/>
            <a:ext cx="3197073" cy="3197073"/>
          </a:xfrm>
          <a:prstGeom prst="rect">
            <a:avLst/>
          </a:prstGeom>
        </p:spPr>
      </p:pic>
      <p:pic>
        <p:nvPicPr>
          <p:cNvPr id="19" name="図 18" descr="黒い背景に白い文字がある&#10;&#10;AI 生成コンテンツは誤りを含む可能性があります。">
            <a:extLst>
              <a:ext uri="{FF2B5EF4-FFF2-40B4-BE49-F238E27FC236}">
                <a16:creationId xmlns:a16="http://schemas.microsoft.com/office/drawing/2014/main" id="{6259E3E9-4FE4-C703-26BA-119B85AE72E6}"/>
              </a:ext>
            </a:extLst>
          </p:cNvPr>
          <p:cNvPicPr>
            <a:picLocks noChangeAspect="1"/>
          </p:cNvPicPr>
          <p:nvPr/>
        </p:nvPicPr>
        <p:blipFill>
          <a:blip r:embed="rId6"/>
          <a:stretch>
            <a:fillRect/>
          </a:stretch>
        </p:blipFill>
        <p:spPr>
          <a:xfrm>
            <a:off x="7142241" y="3115979"/>
            <a:ext cx="3197073" cy="3197073"/>
          </a:xfrm>
          <a:prstGeom prst="rect">
            <a:avLst/>
          </a:prstGeom>
        </p:spPr>
      </p:pic>
      <p:sp>
        <p:nvSpPr>
          <p:cNvPr id="20" name="テキスト ボックス 19">
            <a:extLst>
              <a:ext uri="{FF2B5EF4-FFF2-40B4-BE49-F238E27FC236}">
                <a16:creationId xmlns:a16="http://schemas.microsoft.com/office/drawing/2014/main" id="{FED4C4C1-DE8A-3269-920A-205D5C22410C}"/>
              </a:ext>
            </a:extLst>
          </p:cNvPr>
          <p:cNvSpPr txBox="1"/>
          <p:nvPr/>
        </p:nvSpPr>
        <p:spPr>
          <a:xfrm>
            <a:off x="2402627" y="3028890"/>
            <a:ext cx="1623060" cy="400110"/>
          </a:xfrm>
          <a:prstGeom prst="rect">
            <a:avLst/>
          </a:prstGeom>
          <a:noFill/>
        </p:spPr>
        <p:txBody>
          <a:bodyPr wrap="square" rtlCol="0">
            <a:spAutoFit/>
          </a:bodyPr>
          <a:lstStyle/>
          <a:p>
            <a:pPr algn="ctr"/>
            <a:r>
              <a:rPr kumimoji="1" lang="en-US" altLang="ja-JP" sz="2000" b="1" dirty="0"/>
              <a:t>Agriculture</a:t>
            </a:r>
            <a:endParaRPr kumimoji="1" lang="ja-JP" altLang="en-US" sz="2000" b="1" dirty="0"/>
          </a:p>
        </p:txBody>
      </p:sp>
      <p:sp>
        <p:nvSpPr>
          <p:cNvPr id="21" name="テキスト ボックス 20">
            <a:extLst>
              <a:ext uri="{FF2B5EF4-FFF2-40B4-BE49-F238E27FC236}">
                <a16:creationId xmlns:a16="http://schemas.microsoft.com/office/drawing/2014/main" id="{887F933F-D213-97A6-6CB4-2F31E6B7491C}"/>
              </a:ext>
            </a:extLst>
          </p:cNvPr>
          <p:cNvSpPr txBox="1"/>
          <p:nvPr/>
        </p:nvSpPr>
        <p:spPr>
          <a:xfrm>
            <a:off x="2324855" y="5506601"/>
            <a:ext cx="1778604" cy="400110"/>
          </a:xfrm>
          <a:prstGeom prst="rect">
            <a:avLst/>
          </a:prstGeom>
          <a:noFill/>
        </p:spPr>
        <p:txBody>
          <a:bodyPr wrap="square" rtlCol="0">
            <a:spAutoFit/>
          </a:bodyPr>
          <a:lstStyle/>
          <a:p>
            <a:pPr algn="ctr"/>
            <a:r>
              <a:rPr kumimoji="1" lang="en-US" altLang="ja-JP" sz="2000" b="1" dirty="0"/>
              <a:t>Construction</a:t>
            </a:r>
            <a:endParaRPr kumimoji="1" lang="ja-JP" altLang="en-US" sz="2000" b="1" dirty="0"/>
          </a:p>
        </p:txBody>
      </p:sp>
      <p:sp>
        <p:nvSpPr>
          <p:cNvPr id="22" name="テキスト ボックス 21">
            <a:extLst>
              <a:ext uri="{FF2B5EF4-FFF2-40B4-BE49-F238E27FC236}">
                <a16:creationId xmlns:a16="http://schemas.microsoft.com/office/drawing/2014/main" id="{80DDEFEB-5ABE-7510-BA1A-65D16200F566}"/>
              </a:ext>
            </a:extLst>
          </p:cNvPr>
          <p:cNvSpPr txBox="1"/>
          <p:nvPr/>
        </p:nvSpPr>
        <p:spPr>
          <a:xfrm>
            <a:off x="8090697" y="3028890"/>
            <a:ext cx="1300160" cy="400110"/>
          </a:xfrm>
          <a:prstGeom prst="rect">
            <a:avLst/>
          </a:prstGeom>
          <a:noFill/>
        </p:spPr>
        <p:txBody>
          <a:bodyPr wrap="square" rtlCol="0">
            <a:spAutoFit/>
          </a:bodyPr>
          <a:lstStyle/>
          <a:p>
            <a:pPr algn="ctr"/>
            <a:r>
              <a:rPr kumimoji="1" lang="en-US" altLang="ja-JP" sz="2000" b="1" dirty="0"/>
              <a:t>Delivery</a:t>
            </a:r>
            <a:endParaRPr kumimoji="1" lang="ja-JP" altLang="en-US" sz="2000" b="1" dirty="0"/>
          </a:p>
        </p:txBody>
      </p:sp>
      <p:sp>
        <p:nvSpPr>
          <p:cNvPr id="23" name="テキスト ボックス 22">
            <a:extLst>
              <a:ext uri="{FF2B5EF4-FFF2-40B4-BE49-F238E27FC236}">
                <a16:creationId xmlns:a16="http://schemas.microsoft.com/office/drawing/2014/main" id="{6FFE4A8F-C714-65D6-E3EF-364E3C97BDA1}"/>
              </a:ext>
            </a:extLst>
          </p:cNvPr>
          <p:cNvSpPr txBox="1"/>
          <p:nvPr/>
        </p:nvSpPr>
        <p:spPr>
          <a:xfrm>
            <a:off x="7932185" y="5506601"/>
            <a:ext cx="1617183" cy="400110"/>
          </a:xfrm>
          <a:prstGeom prst="rect">
            <a:avLst/>
          </a:prstGeom>
          <a:noFill/>
        </p:spPr>
        <p:txBody>
          <a:bodyPr wrap="square" rtlCol="0">
            <a:spAutoFit/>
          </a:bodyPr>
          <a:lstStyle/>
          <a:p>
            <a:pPr algn="ctr"/>
            <a:r>
              <a:rPr kumimoji="1" lang="en-US" altLang="ja-JP" sz="2000" b="1" dirty="0"/>
              <a:t>Exploration</a:t>
            </a:r>
            <a:endParaRPr kumimoji="1" lang="ja-JP" altLang="en-US" sz="2000" b="1" dirty="0"/>
          </a:p>
        </p:txBody>
      </p:sp>
    </p:spTree>
    <p:extLst>
      <p:ext uri="{BB962C8B-B14F-4D97-AF65-F5344CB8AC3E}">
        <p14:creationId xmlns:p14="http://schemas.microsoft.com/office/powerpoint/2010/main" val="3776580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2E3E-9EC8-349F-F9A3-6C254C4965AE}"/>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66E4A5C-9B95-9115-BEFE-FEBC60FDCD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44</a:t>
            </a:fld>
            <a:endParaRPr lang="ja-JP" altLang="en-US"/>
          </a:p>
        </p:txBody>
      </p:sp>
      <p:pic>
        <p:nvPicPr>
          <p:cNvPr id="4" name="図 3">
            <a:extLst>
              <a:ext uri="{FF2B5EF4-FFF2-40B4-BE49-F238E27FC236}">
                <a16:creationId xmlns:a16="http://schemas.microsoft.com/office/drawing/2014/main" id="{956F90F9-D9A7-2DB9-3174-7D62381DA993}"/>
              </a:ext>
            </a:extLst>
          </p:cNvPr>
          <p:cNvPicPr>
            <a:picLocks noChangeAspect="1"/>
          </p:cNvPicPr>
          <p:nvPr/>
        </p:nvPicPr>
        <p:blipFill>
          <a:blip r:embed="rId2"/>
          <a:stretch>
            <a:fillRect/>
          </a:stretch>
        </p:blipFill>
        <p:spPr>
          <a:xfrm rot="16970532">
            <a:off x="8807882" y="3205962"/>
            <a:ext cx="689811" cy="677812"/>
          </a:xfrm>
          <a:prstGeom prst="rect">
            <a:avLst/>
          </a:prstGeom>
        </p:spPr>
      </p:pic>
      <p:pic>
        <p:nvPicPr>
          <p:cNvPr id="6" name="図 5">
            <a:extLst>
              <a:ext uri="{FF2B5EF4-FFF2-40B4-BE49-F238E27FC236}">
                <a16:creationId xmlns:a16="http://schemas.microsoft.com/office/drawing/2014/main" id="{0DAEF0F8-0D1E-A986-166B-C8948D939A64}"/>
              </a:ext>
            </a:extLst>
          </p:cNvPr>
          <p:cNvPicPr>
            <a:picLocks noChangeAspect="1"/>
          </p:cNvPicPr>
          <p:nvPr/>
        </p:nvPicPr>
        <p:blipFill>
          <a:blip r:embed="rId3"/>
          <a:stretch>
            <a:fillRect/>
          </a:stretch>
        </p:blipFill>
        <p:spPr>
          <a:xfrm>
            <a:off x="6582248" y="2525322"/>
            <a:ext cx="2570540" cy="1163925"/>
          </a:xfrm>
          <a:prstGeom prst="rect">
            <a:avLst/>
          </a:prstGeom>
        </p:spPr>
      </p:pic>
      <p:pic>
        <p:nvPicPr>
          <p:cNvPr id="8" name="図 7">
            <a:extLst>
              <a:ext uri="{FF2B5EF4-FFF2-40B4-BE49-F238E27FC236}">
                <a16:creationId xmlns:a16="http://schemas.microsoft.com/office/drawing/2014/main" id="{FB6F438A-1CCD-2EC2-F22F-5DC346B08596}"/>
              </a:ext>
            </a:extLst>
          </p:cNvPr>
          <p:cNvPicPr>
            <a:picLocks noChangeAspect="1"/>
          </p:cNvPicPr>
          <p:nvPr/>
        </p:nvPicPr>
        <p:blipFill>
          <a:blip r:embed="rId4"/>
          <a:srcRect l="16972" t="15866" r="17048" b="14139"/>
          <a:stretch>
            <a:fillRect/>
          </a:stretch>
        </p:blipFill>
        <p:spPr>
          <a:xfrm>
            <a:off x="9559878" y="2991415"/>
            <a:ext cx="1315613" cy="1395663"/>
          </a:xfrm>
          <a:prstGeom prst="rect">
            <a:avLst/>
          </a:prstGeom>
        </p:spPr>
      </p:pic>
      <p:pic>
        <p:nvPicPr>
          <p:cNvPr id="14" name="図 13">
            <a:extLst>
              <a:ext uri="{FF2B5EF4-FFF2-40B4-BE49-F238E27FC236}">
                <a16:creationId xmlns:a16="http://schemas.microsoft.com/office/drawing/2014/main" id="{7E13FFA6-1437-F626-FF85-2808A0641211}"/>
              </a:ext>
            </a:extLst>
          </p:cNvPr>
          <p:cNvPicPr>
            <a:picLocks noChangeAspect="1"/>
          </p:cNvPicPr>
          <p:nvPr/>
        </p:nvPicPr>
        <p:blipFill>
          <a:blip r:embed="rId5"/>
          <a:stretch>
            <a:fillRect/>
          </a:stretch>
        </p:blipFill>
        <p:spPr>
          <a:xfrm>
            <a:off x="8155070" y="4647259"/>
            <a:ext cx="2720421" cy="1190184"/>
          </a:xfrm>
          <a:prstGeom prst="rect">
            <a:avLst/>
          </a:prstGeom>
        </p:spPr>
      </p:pic>
      <p:pic>
        <p:nvPicPr>
          <p:cNvPr id="2" name="図 1">
            <a:extLst>
              <a:ext uri="{FF2B5EF4-FFF2-40B4-BE49-F238E27FC236}">
                <a16:creationId xmlns:a16="http://schemas.microsoft.com/office/drawing/2014/main" id="{3F7FC7F8-FB73-B195-E638-F465F14E4C6A}"/>
              </a:ext>
            </a:extLst>
          </p:cNvPr>
          <p:cNvPicPr>
            <a:picLocks noChangeAspect="1"/>
          </p:cNvPicPr>
          <p:nvPr/>
        </p:nvPicPr>
        <p:blipFill>
          <a:blip r:embed="rId6"/>
          <a:stretch>
            <a:fillRect/>
          </a:stretch>
        </p:blipFill>
        <p:spPr>
          <a:xfrm>
            <a:off x="897213" y="1342303"/>
            <a:ext cx="1708439" cy="746963"/>
          </a:xfrm>
          <a:prstGeom prst="rect">
            <a:avLst/>
          </a:prstGeom>
        </p:spPr>
      </p:pic>
      <p:pic>
        <p:nvPicPr>
          <p:cNvPr id="15" name="図 14">
            <a:extLst>
              <a:ext uri="{FF2B5EF4-FFF2-40B4-BE49-F238E27FC236}">
                <a16:creationId xmlns:a16="http://schemas.microsoft.com/office/drawing/2014/main" id="{7A606E64-4F4B-F154-79BA-660724662559}"/>
              </a:ext>
            </a:extLst>
          </p:cNvPr>
          <p:cNvPicPr>
            <a:picLocks noChangeAspect="1"/>
          </p:cNvPicPr>
          <p:nvPr/>
        </p:nvPicPr>
        <p:blipFill>
          <a:blip r:embed="rId7"/>
          <a:stretch>
            <a:fillRect/>
          </a:stretch>
        </p:blipFill>
        <p:spPr>
          <a:xfrm>
            <a:off x="3712603" y="1184628"/>
            <a:ext cx="2418650" cy="1051288"/>
          </a:xfrm>
          <a:prstGeom prst="rect">
            <a:avLst/>
          </a:prstGeom>
        </p:spPr>
      </p:pic>
      <p:sp>
        <p:nvSpPr>
          <p:cNvPr id="16" name="矢印: 左右 15">
            <a:extLst>
              <a:ext uri="{FF2B5EF4-FFF2-40B4-BE49-F238E27FC236}">
                <a16:creationId xmlns:a16="http://schemas.microsoft.com/office/drawing/2014/main" id="{503BEF59-B228-D4D2-40CD-86D7DED8FECA}"/>
              </a:ext>
            </a:extLst>
          </p:cNvPr>
          <p:cNvSpPr/>
          <p:nvPr/>
        </p:nvSpPr>
        <p:spPr>
          <a:xfrm>
            <a:off x="2798180" y="1580300"/>
            <a:ext cx="721895" cy="247958"/>
          </a:xfrm>
          <a:prstGeom prst="leftRightArrow">
            <a:avLst/>
          </a:prstGeom>
          <a:solidFill>
            <a:srgbClr val="10ABB0"/>
          </a:solid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0CFF55D-A8E9-4ABB-19D9-785E29B843D4}"/>
              </a:ext>
            </a:extLst>
          </p:cNvPr>
          <p:cNvSpPr txBox="1"/>
          <p:nvPr/>
        </p:nvSpPr>
        <p:spPr>
          <a:xfrm>
            <a:off x="1234074" y="2232709"/>
            <a:ext cx="1034716"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On-board</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0B04344-48E5-06C9-FD04-9EF119562C29}"/>
              </a:ext>
            </a:extLst>
          </p:cNvPr>
          <p:cNvSpPr txBox="1"/>
          <p:nvPr/>
        </p:nvSpPr>
        <p:spPr>
          <a:xfrm>
            <a:off x="4214092" y="2349040"/>
            <a:ext cx="1316451"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Ground-base</a:t>
            </a:r>
            <a:endParaRPr kumimoji="1" lang="ja-JP" altLang="en-US" dirty="0">
              <a:latin typeface="メイリオ" panose="020B0604030504040204" pitchFamily="50" charset="-128"/>
              <a:ea typeface="メイリオ" panose="020B0604030504040204" pitchFamily="50" charset="-128"/>
            </a:endParaRPr>
          </a:p>
        </p:txBody>
      </p:sp>
      <p:sp>
        <p:nvSpPr>
          <p:cNvPr id="19" name="円: 塗りつぶしなし 18">
            <a:extLst>
              <a:ext uri="{FF2B5EF4-FFF2-40B4-BE49-F238E27FC236}">
                <a16:creationId xmlns:a16="http://schemas.microsoft.com/office/drawing/2014/main" id="{D8C2AD0B-3B2C-6F09-40A0-C08DA2484E29}"/>
              </a:ext>
            </a:extLst>
          </p:cNvPr>
          <p:cNvSpPr/>
          <p:nvPr/>
        </p:nvSpPr>
        <p:spPr>
          <a:xfrm>
            <a:off x="747044" y="2584545"/>
            <a:ext cx="239130" cy="254792"/>
          </a:xfrm>
          <a:prstGeom prst="donut">
            <a:avLst>
              <a:gd name="adj" fmla="val 160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BFBC9B75-6B05-0221-28E2-F69041409B49}"/>
              </a:ext>
            </a:extLst>
          </p:cNvPr>
          <p:cNvSpPr txBox="1"/>
          <p:nvPr/>
        </p:nvSpPr>
        <p:spPr>
          <a:xfrm>
            <a:off x="986978" y="2502929"/>
            <a:ext cx="2146402" cy="1034899"/>
          </a:xfrm>
          <a:prstGeom prst="rect">
            <a:avLst/>
          </a:prstGeom>
          <a:noFill/>
        </p:spPr>
        <p:txBody>
          <a:bodyPr wrap="square" rtlCol="0">
            <a:spAutoFit/>
          </a:bodyPr>
          <a:lstStyle/>
          <a:p>
            <a:pPr>
              <a:lnSpc>
                <a:spcPct val="150000"/>
              </a:lnSpc>
            </a:pPr>
            <a:r>
              <a:rPr kumimoji="1" lang="en-US" altLang="ja-JP" dirty="0">
                <a:latin typeface="メイリオ" panose="020B0604030504040204" pitchFamily="50" charset="-128"/>
                <a:ea typeface="メイリオ" panose="020B0604030504040204" pitchFamily="50" charset="-128"/>
              </a:rPr>
              <a:t>Real-time processing</a:t>
            </a:r>
          </a:p>
          <a:p>
            <a:pPr>
              <a:lnSpc>
                <a:spcPct val="150000"/>
              </a:lnSpc>
            </a:pPr>
            <a:r>
              <a:rPr kumimoji="1" lang="en-US" altLang="ja-JP" dirty="0">
                <a:latin typeface="メイリオ" panose="020B0604030504040204" pitchFamily="50" charset="-128"/>
                <a:ea typeface="メイリオ" panose="020B0604030504040204" pitchFamily="50" charset="-128"/>
              </a:rPr>
              <a:t>Power consumption</a:t>
            </a:r>
          </a:p>
          <a:p>
            <a:pPr>
              <a:lnSpc>
                <a:spcPct val="150000"/>
              </a:lnSpc>
            </a:pPr>
            <a:r>
              <a:rPr kumimoji="1" lang="en-US" altLang="ja-JP" dirty="0">
                <a:latin typeface="メイリオ" panose="020B0604030504040204" pitchFamily="50" charset="-128"/>
                <a:ea typeface="メイリオ" panose="020B0604030504040204" pitchFamily="50" charset="-128"/>
              </a:rPr>
              <a:t>Inference accuracy</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DB5EBF23-2380-4903-3AB5-09C92014235A}"/>
              </a:ext>
            </a:extLst>
          </p:cNvPr>
          <p:cNvSpPr txBox="1"/>
          <p:nvPr/>
        </p:nvSpPr>
        <p:spPr>
          <a:xfrm>
            <a:off x="4093399" y="2525322"/>
            <a:ext cx="2146402" cy="711733"/>
          </a:xfrm>
          <a:prstGeom prst="rect">
            <a:avLst/>
          </a:prstGeom>
          <a:noFill/>
        </p:spPr>
        <p:txBody>
          <a:bodyPr wrap="square" rtlCol="0">
            <a:spAutoFit/>
          </a:bodyPr>
          <a:lstStyle/>
          <a:p>
            <a:pPr>
              <a:lnSpc>
                <a:spcPct val="150000"/>
              </a:lnSpc>
            </a:pPr>
            <a:r>
              <a:rPr kumimoji="1" lang="en-US" altLang="ja-JP" dirty="0">
                <a:latin typeface="メイリオ" panose="020B0604030504040204" pitchFamily="50" charset="-128"/>
                <a:ea typeface="メイリオ" panose="020B0604030504040204" pitchFamily="50" charset="-128"/>
              </a:rPr>
              <a:t>Inference accuracy</a:t>
            </a:r>
          </a:p>
          <a:p>
            <a:pPr>
              <a:lnSpc>
                <a:spcPct val="150000"/>
              </a:lnSpc>
            </a:pPr>
            <a:r>
              <a:rPr kumimoji="1" lang="en-US" altLang="ja-JP" dirty="0">
                <a:latin typeface="メイリオ" panose="020B0604030504040204" pitchFamily="50" charset="-128"/>
                <a:ea typeface="メイリオ" panose="020B0604030504040204" pitchFamily="50" charset="-128"/>
              </a:rPr>
              <a:t>Real-time processing</a:t>
            </a:r>
          </a:p>
        </p:txBody>
      </p:sp>
      <p:sp>
        <p:nvSpPr>
          <p:cNvPr id="24" name="乗算記号 23">
            <a:extLst>
              <a:ext uri="{FF2B5EF4-FFF2-40B4-BE49-F238E27FC236}">
                <a16:creationId xmlns:a16="http://schemas.microsoft.com/office/drawing/2014/main" id="{E2405054-33EA-63D3-8EC0-0583DBE7364C}"/>
              </a:ext>
            </a:extLst>
          </p:cNvPr>
          <p:cNvSpPr/>
          <p:nvPr/>
        </p:nvSpPr>
        <p:spPr>
          <a:xfrm>
            <a:off x="706507" y="2871984"/>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乗算記号 24">
            <a:extLst>
              <a:ext uri="{FF2B5EF4-FFF2-40B4-BE49-F238E27FC236}">
                <a16:creationId xmlns:a16="http://schemas.microsoft.com/office/drawing/2014/main" id="{E823A426-FAE8-E35E-225B-617823785C5E}"/>
              </a:ext>
            </a:extLst>
          </p:cNvPr>
          <p:cNvSpPr/>
          <p:nvPr/>
        </p:nvSpPr>
        <p:spPr>
          <a:xfrm>
            <a:off x="706507" y="3203375"/>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 塗りつぶしなし 25">
            <a:extLst>
              <a:ext uri="{FF2B5EF4-FFF2-40B4-BE49-F238E27FC236}">
                <a16:creationId xmlns:a16="http://schemas.microsoft.com/office/drawing/2014/main" id="{C6092D49-8226-BB9F-5F05-9021FC29AEF6}"/>
              </a:ext>
            </a:extLst>
          </p:cNvPr>
          <p:cNvSpPr/>
          <p:nvPr/>
        </p:nvSpPr>
        <p:spPr>
          <a:xfrm>
            <a:off x="3813732" y="2604971"/>
            <a:ext cx="239130" cy="254792"/>
          </a:xfrm>
          <a:prstGeom prst="donut">
            <a:avLst>
              <a:gd name="adj" fmla="val 160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乗算記号 26">
            <a:extLst>
              <a:ext uri="{FF2B5EF4-FFF2-40B4-BE49-F238E27FC236}">
                <a16:creationId xmlns:a16="http://schemas.microsoft.com/office/drawing/2014/main" id="{ACBA222C-B7BF-F20F-B024-F0B43EDD385D}"/>
              </a:ext>
            </a:extLst>
          </p:cNvPr>
          <p:cNvSpPr/>
          <p:nvPr/>
        </p:nvSpPr>
        <p:spPr>
          <a:xfrm>
            <a:off x="3773195" y="2892410"/>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955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00887F-1699-C21F-9FA6-782DF2B41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45</a:t>
            </a:fld>
            <a:endParaRPr lang="ja-JP" altLang="en-US"/>
          </a:p>
        </p:txBody>
      </p:sp>
      <p:cxnSp>
        <p:nvCxnSpPr>
          <p:cNvPr id="6" name="直線矢印コネクタ 5">
            <a:extLst>
              <a:ext uri="{FF2B5EF4-FFF2-40B4-BE49-F238E27FC236}">
                <a16:creationId xmlns:a16="http://schemas.microsoft.com/office/drawing/2014/main" id="{DB00C4CC-4B9C-DB7A-ED8B-A24A6C021FE8}"/>
              </a:ext>
            </a:extLst>
          </p:cNvPr>
          <p:cNvCxnSpPr>
            <a:cxnSpLocks/>
          </p:cNvCxnSpPr>
          <p:nvPr/>
        </p:nvCxnSpPr>
        <p:spPr>
          <a:xfrm>
            <a:off x="254218" y="1282398"/>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0C7D686E-DB70-B1B8-4118-88FC07BE0E80}"/>
              </a:ext>
            </a:extLst>
          </p:cNvPr>
          <p:cNvCxnSpPr/>
          <p:nvPr/>
        </p:nvCxnSpPr>
        <p:spPr>
          <a:xfrm>
            <a:off x="34269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059D79B7-E45E-8BD7-FAEB-0E987E17D347}"/>
              </a:ext>
            </a:extLst>
          </p:cNvPr>
          <p:cNvCxnSpPr/>
          <p:nvPr/>
        </p:nvCxnSpPr>
        <p:spPr>
          <a:xfrm>
            <a:off x="48747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F8E8AE6D-0428-492F-59EB-C7A49BA0F82A}"/>
              </a:ext>
            </a:extLst>
          </p:cNvPr>
          <p:cNvCxnSpPr/>
          <p:nvPr/>
        </p:nvCxnSpPr>
        <p:spPr>
          <a:xfrm>
            <a:off x="63987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674B5B45-9250-B19B-FAF1-7CF9138BFC64}"/>
              </a:ext>
            </a:extLst>
          </p:cNvPr>
          <p:cNvCxnSpPr/>
          <p:nvPr/>
        </p:nvCxnSpPr>
        <p:spPr>
          <a:xfrm>
            <a:off x="77703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20A411A-BAD6-1909-DFA5-198070C9C01A}"/>
              </a:ext>
            </a:extLst>
          </p:cNvPr>
          <p:cNvCxnSpPr/>
          <p:nvPr/>
        </p:nvCxnSpPr>
        <p:spPr>
          <a:xfrm>
            <a:off x="92181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B446227D-9B37-9EDE-D8E0-D4D3A01F3743}"/>
              </a:ext>
            </a:extLst>
          </p:cNvPr>
          <p:cNvCxnSpPr/>
          <p:nvPr/>
        </p:nvCxnSpPr>
        <p:spPr>
          <a:xfrm>
            <a:off x="107421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30D75E56-3E42-6575-26CD-F8CD9B497F93}"/>
              </a:ext>
            </a:extLst>
          </p:cNvPr>
          <p:cNvCxnSpPr>
            <a:cxnSpLocks/>
          </p:cNvCxnSpPr>
          <p:nvPr/>
        </p:nvCxnSpPr>
        <p:spPr>
          <a:xfrm>
            <a:off x="7032600" y="211642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8" name="直線コネクタ 17">
            <a:extLst>
              <a:ext uri="{FF2B5EF4-FFF2-40B4-BE49-F238E27FC236}">
                <a16:creationId xmlns:a16="http://schemas.microsoft.com/office/drawing/2014/main" id="{F223D530-CB71-E1A8-3339-FE8E1CD40B30}"/>
              </a:ext>
            </a:extLst>
          </p:cNvPr>
          <p:cNvCxnSpPr/>
          <p:nvPr/>
        </p:nvCxnSpPr>
        <p:spPr>
          <a:xfrm>
            <a:off x="726585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D09D452D-1DAB-BF04-2656-DFC35A0DEF8C}"/>
              </a:ext>
            </a:extLst>
          </p:cNvPr>
          <p:cNvCxnSpPr/>
          <p:nvPr/>
        </p:nvCxnSpPr>
        <p:spPr>
          <a:xfrm>
            <a:off x="755541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6BC44B7A-5991-41FB-4F6E-1FBF6A7775D3}"/>
              </a:ext>
            </a:extLst>
          </p:cNvPr>
          <p:cNvCxnSpPr/>
          <p:nvPr/>
        </p:nvCxnSpPr>
        <p:spPr>
          <a:xfrm>
            <a:off x="785259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4A557D39-066F-87F5-3871-17C49F5CDB21}"/>
              </a:ext>
            </a:extLst>
          </p:cNvPr>
          <p:cNvSpPr txBox="1"/>
          <p:nvPr/>
        </p:nvSpPr>
        <p:spPr>
          <a:xfrm>
            <a:off x="7934682" y="211642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24" name="直線矢印コネクタ 23">
            <a:extLst>
              <a:ext uri="{FF2B5EF4-FFF2-40B4-BE49-F238E27FC236}">
                <a16:creationId xmlns:a16="http://schemas.microsoft.com/office/drawing/2014/main" id="{1E8CDC3E-EC07-D151-97B8-88656F36D190}"/>
              </a:ext>
            </a:extLst>
          </p:cNvPr>
          <p:cNvCxnSpPr>
            <a:cxnSpLocks/>
          </p:cNvCxnSpPr>
          <p:nvPr/>
        </p:nvCxnSpPr>
        <p:spPr>
          <a:xfrm>
            <a:off x="7032600" y="2998285"/>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5" name="直線コネクタ 24">
            <a:extLst>
              <a:ext uri="{FF2B5EF4-FFF2-40B4-BE49-F238E27FC236}">
                <a16:creationId xmlns:a16="http://schemas.microsoft.com/office/drawing/2014/main" id="{8895AE56-E6DC-2FE0-6E6C-43DDF7FFE139}"/>
              </a:ext>
            </a:extLst>
          </p:cNvPr>
          <p:cNvCxnSpPr/>
          <p:nvPr/>
        </p:nvCxnSpPr>
        <p:spPr>
          <a:xfrm>
            <a:off x="712107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4459EF78-DC56-CE10-2FC9-F8ABDF9898A3}"/>
              </a:ext>
            </a:extLst>
          </p:cNvPr>
          <p:cNvCxnSpPr/>
          <p:nvPr/>
        </p:nvCxnSpPr>
        <p:spPr>
          <a:xfrm>
            <a:off x="755541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C2324D3E-8802-6FAF-A35A-527DEE1DC840}"/>
              </a:ext>
            </a:extLst>
          </p:cNvPr>
          <p:cNvCxnSpPr/>
          <p:nvPr/>
        </p:nvCxnSpPr>
        <p:spPr>
          <a:xfrm>
            <a:off x="785259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C3F21510-7E6F-8892-3FE4-454AD4DF83DB}"/>
              </a:ext>
            </a:extLst>
          </p:cNvPr>
          <p:cNvSpPr txBox="1"/>
          <p:nvPr/>
        </p:nvSpPr>
        <p:spPr>
          <a:xfrm>
            <a:off x="7934682" y="2998285"/>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32" name="直線矢印コネクタ 31">
            <a:extLst>
              <a:ext uri="{FF2B5EF4-FFF2-40B4-BE49-F238E27FC236}">
                <a16:creationId xmlns:a16="http://schemas.microsoft.com/office/drawing/2014/main" id="{4335742D-0573-ADBB-B8BD-27EE6D16467D}"/>
              </a:ext>
            </a:extLst>
          </p:cNvPr>
          <p:cNvCxnSpPr>
            <a:cxnSpLocks/>
          </p:cNvCxnSpPr>
          <p:nvPr/>
        </p:nvCxnSpPr>
        <p:spPr>
          <a:xfrm>
            <a:off x="7032600" y="123456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33" name="直線コネクタ 32">
            <a:extLst>
              <a:ext uri="{FF2B5EF4-FFF2-40B4-BE49-F238E27FC236}">
                <a16:creationId xmlns:a16="http://schemas.microsoft.com/office/drawing/2014/main" id="{A917E843-FFC0-95F3-60FD-FF34B43AD29B}"/>
              </a:ext>
            </a:extLst>
          </p:cNvPr>
          <p:cNvCxnSpPr/>
          <p:nvPr/>
        </p:nvCxnSpPr>
        <p:spPr>
          <a:xfrm>
            <a:off x="712107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C254B429-901E-8FAA-A0CF-5EB7B24E612F}"/>
              </a:ext>
            </a:extLst>
          </p:cNvPr>
          <p:cNvCxnSpPr/>
          <p:nvPr/>
        </p:nvCxnSpPr>
        <p:spPr>
          <a:xfrm>
            <a:off x="726585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5F93B0E4-268F-B663-8DA8-DB8427307C32}"/>
              </a:ext>
            </a:extLst>
          </p:cNvPr>
          <p:cNvCxnSpPr/>
          <p:nvPr/>
        </p:nvCxnSpPr>
        <p:spPr>
          <a:xfrm>
            <a:off x="737253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F1679030-6E90-11E6-CC6A-486412F551C6}"/>
              </a:ext>
            </a:extLst>
          </p:cNvPr>
          <p:cNvCxnSpPr/>
          <p:nvPr/>
        </p:nvCxnSpPr>
        <p:spPr>
          <a:xfrm>
            <a:off x="785259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9" name="テキスト ボックス 38">
            <a:extLst>
              <a:ext uri="{FF2B5EF4-FFF2-40B4-BE49-F238E27FC236}">
                <a16:creationId xmlns:a16="http://schemas.microsoft.com/office/drawing/2014/main" id="{DFEEFB2A-61CC-F505-858F-7C9736793EC6}"/>
              </a:ext>
            </a:extLst>
          </p:cNvPr>
          <p:cNvSpPr txBox="1"/>
          <p:nvPr/>
        </p:nvSpPr>
        <p:spPr>
          <a:xfrm>
            <a:off x="7934682" y="123456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sp>
        <p:nvSpPr>
          <p:cNvPr id="42" name="楕円 41">
            <a:extLst>
              <a:ext uri="{FF2B5EF4-FFF2-40B4-BE49-F238E27FC236}">
                <a16:creationId xmlns:a16="http://schemas.microsoft.com/office/drawing/2014/main" id="{D3DE49B0-732C-E337-D6D2-C13FB78CEB01}"/>
              </a:ext>
            </a:extLst>
          </p:cNvPr>
          <p:cNvSpPr/>
          <p:nvPr/>
        </p:nvSpPr>
        <p:spPr>
          <a:xfrm>
            <a:off x="8915928" y="1875280"/>
            <a:ext cx="458819" cy="482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EC3A014C-FC00-14E3-F7A7-176955249817}"/>
              </a:ext>
            </a:extLst>
          </p:cNvPr>
          <p:cNvCxnSpPr>
            <a:cxnSpLocks/>
            <a:stCxn id="39" idx="0"/>
            <a:endCxn id="42" idx="1"/>
          </p:cNvCxnSpPr>
          <p:nvPr/>
        </p:nvCxnSpPr>
        <p:spPr>
          <a:xfrm>
            <a:off x="8090892" y="1234564"/>
            <a:ext cx="892228" cy="7113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A4FCC6C1-DC97-88FD-2A75-89346298EF0D}"/>
              </a:ext>
            </a:extLst>
          </p:cNvPr>
          <p:cNvCxnSpPr>
            <a:cxnSpLocks/>
            <a:endCxn id="42" idx="3"/>
          </p:cNvCxnSpPr>
          <p:nvPr/>
        </p:nvCxnSpPr>
        <p:spPr>
          <a:xfrm flipV="1">
            <a:off x="8090892" y="2286939"/>
            <a:ext cx="892228" cy="7113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500BB988-29B3-34D7-2CFA-7CD0F975FD0B}"/>
              </a:ext>
            </a:extLst>
          </p:cNvPr>
          <p:cNvCxnSpPr>
            <a:cxnSpLocks/>
            <a:endCxn id="42" idx="2"/>
          </p:cNvCxnSpPr>
          <p:nvPr/>
        </p:nvCxnSpPr>
        <p:spPr>
          <a:xfrm>
            <a:off x="8090892" y="2116423"/>
            <a:ext cx="82503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フリーフォーム: 図形 35">
            <a:extLst>
              <a:ext uri="{FF2B5EF4-FFF2-40B4-BE49-F238E27FC236}">
                <a16:creationId xmlns:a16="http://schemas.microsoft.com/office/drawing/2014/main" id="{3A5188D8-99E1-7796-C097-7A9829F1A114}"/>
              </a:ext>
            </a:extLst>
          </p:cNvPr>
          <p:cNvSpPr/>
          <p:nvPr/>
        </p:nvSpPr>
        <p:spPr>
          <a:xfrm>
            <a:off x="2007891" y="994928"/>
            <a:ext cx="68580" cy="100238"/>
          </a:xfrm>
          <a:custGeom>
            <a:avLst/>
            <a:gdLst>
              <a:gd name="connsiteX0" fmla="*/ 0 w 68580"/>
              <a:gd name="connsiteY0" fmla="*/ 100238 h 100238"/>
              <a:gd name="connsiteX1" fmla="*/ 30480 w 68580"/>
              <a:gd name="connsiteY1" fmla="*/ 8798 h 100238"/>
              <a:gd name="connsiteX2" fmla="*/ 68580 w 68580"/>
              <a:gd name="connsiteY2" fmla="*/ 8798 h 100238"/>
            </a:gdLst>
            <a:ahLst/>
            <a:cxnLst>
              <a:cxn ang="0">
                <a:pos x="connsiteX0" y="connsiteY0"/>
              </a:cxn>
              <a:cxn ang="0">
                <a:pos x="connsiteX1" y="connsiteY1"/>
              </a:cxn>
              <a:cxn ang="0">
                <a:pos x="connsiteX2" y="connsiteY2"/>
              </a:cxn>
            </a:cxnLst>
            <a:rect l="l" t="t" r="r" b="b"/>
            <a:pathLst>
              <a:path w="68580" h="100238">
                <a:moveTo>
                  <a:pt x="0" y="100238"/>
                </a:moveTo>
                <a:cubicBezTo>
                  <a:pt x="9525" y="62138"/>
                  <a:pt x="19050" y="24038"/>
                  <a:pt x="30480" y="8798"/>
                </a:cubicBezTo>
                <a:cubicBezTo>
                  <a:pt x="41910" y="-6442"/>
                  <a:pt x="55245" y="1178"/>
                  <a:pt x="68580" y="879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6DCC2336-298E-F488-E913-D785A3900EC2}"/>
              </a:ext>
            </a:extLst>
          </p:cNvPr>
          <p:cNvSpPr/>
          <p:nvPr/>
        </p:nvSpPr>
        <p:spPr>
          <a:xfrm>
            <a:off x="2080737" y="212000"/>
            <a:ext cx="457200" cy="1409627"/>
          </a:xfrm>
          <a:custGeom>
            <a:avLst/>
            <a:gdLst>
              <a:gd name="connsiteX0" fmla="*/ 0 w 457200"/>
              <a:gd name="connsiteY0" fmla="*/ 802035 h 1409627"/>
              <a:gd name="connsiteX1" fmla="*/ 152400 w 457200"/>
              <a:gd name="connsiteY1" fmla="*/ 9555 h 1409627"/>
              <a:gd name="connsiteX2" fmla="*/ 236220 w 457200"/>
              <a:gd name="connsiteY2" fmla="*/ 1282095 h 1409627"/>
              <a:gd name="connsiteX3" fmla="*/ 457200 w 457200"/>
              <a:gd name="connsiteY3" fmla="*/ 1297335 h 1409627"/>
            </a:gdLst>
            <a:ahLst/>
            <a:cxnLst>
              <a:cxn ang="0">
                <a:pos x="connsiteX0" y="connsiteY0"/>
              </a:cxn>
              <a:cxn ang="0">
                <a:pos x="connsiteX1" y="connsiteY1"/>
              </a:cxn>
              <a:cxn ang="0">
                <a:pos x="connsiteX2" y="connsiteY2"/>
              </a:cxn>
              <a:cxn ang="0">
                <a:pos x="connsiteX3" y="connsiteY3"/>
              </a:cxn>
            </a:cxnLst>
            <a:rect l="l" t="t" r="r" b="b"/>
            <a:pathLst>
              <a:path w="457200" h="1409627">
                <a:moveTo>
                  <a:pt x="0" y="802035"/>
                </a:moveTo>
                <a:cubicBezTo>
                  <a:pt x="56515" y="365790"/>
                  <a:pt x="113030" y="-70455"/>
                  <a:pt x="152400" y="9555"/>
                </a:cubicBezTo>
                <a:cubicBezTo>
                  <a:pt x="191770" y="89565"/>
                  <a:pt x="185420" y="1067465"/>
                  <a:pt x="236220" y="1282095"/>
                </a:cubicBezTo>
                <a:cubicBezTo>
                  <a:pt x="287020" y="1496725"/>
                  <a:pt x="372110" y="1397030"/>
                  <a:pt x="457200" y="12973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57F22FA6-70C9-21E3-AC43-DB0CFC0B3D7F}"/>
              </a:ext>
            </a:extLst>
          </p:cNvPr>
          <p:cNvPicPr>
            <a:picLocks noChangeAspect="1"/>
          </p:cNvPicPr>
          <p:nvPr/>
        </p:nvPicPr>
        <p:blipFill>
          <a:blip r:embed="rId3"/>
          <a:stretch>
            <a:fillRect/>
          </a:stretch>
        </p:blipFill>
        <p:spPr>
          <a:xfrm>
            <a:off x="9015864" y="1937366"/>
            <a:ext cx="246932" cy="349572"/>
          </a:xfrm>
          <a:prstGeom prst="rect">
            <a:avLst/>
          </a:prstGeom>
        </p:spPr>
      </p:pic>
      <p:cxnSp>
        <p:nvCxnSpPr>
          <p:cNvPr id="47" name="直線矢印コネクタ 46">
            <a:extLst>
              <a:ext uri="{FF2B5EF4-FFF2-40B4-BE49-F238E27FC236}">
                <a16:creationId xmlns:a16="http://schemas.microsoft.com/office/drawing/2014/main" id="{D1C0BEE2-09D1-F858-6969-DE38A1AE30F2}"/>
              </a:ext>
            </a:extLst>
          </p:cNvPr>
          <p:cNvCxnSpPr>
            <a:cxnSpLocks/>
          </p:cNvCxnSpPr>
          <p:nvPr/>
        </p:nvCxnSpPr>
        <p:spPr>
          <a:xfrm>
            <a:off x="9374747" y="2112152"/>
            <a:ext cx="82503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D1B677D8-82B5-5830-CAD1-9B661E96E089}"/>
              </a:ext>
            </a:extLst>
          </p:cNvPr>
          <p:cNvCxnSpPr>
            <a:cxnSpLocks/>
          </p:cNvCxnSpPr>
          <p:nvPr/>
        </p:nvCxnSpPr>
        <p:spPr>
          <a:xfrm>
            <a:off x="10200465" y="211642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639D013E-BB5E-6AA0-9D95-4AE162146941}"/>
              </a:ext>
            </a:extLst>
          </p:cNvPr>
          <p:cNvCxnSpPr/>
          <p:nvPr/>
        </p:nvCxnSpPr>
        <p:spPr>
          <a:xfrm>
            <a:off x="10433720"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A1579C25-CAC1-1975-E869-8B60E943B812}"/>
              </a:ext>
            </a:extLst>
          </p:cNvPr>
          <p:cNvSpPr txBox="1"/>
          <p:nvPr/>
        </p:nvSpPr>
        <p:spPr>
          <a:xfrm>
            <a:off x="11102547" y="211642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59" name="直線コネクタ 58">
            <a:extLst>
              <a:ext uri="{FF2B5EF4-FFF2-40B4-BE49-F238E27FC236}">
                <a16:creationId xmlns:a16="http://schemas.microsoft.com/office/drawing/2014/main" id="{9832D220-1ECE-6B73-8673-85443DA891CC}"/>
              </a:ext>
            </a:extLst>
          </p:cNvPr>
          <p:cNvCxnSpPr>
            <a:cxnSpLocks/>
          </p:cNvCxnSpPr>
          <p:nvPr/>
        </p:nvCxnSpPr>
        <p:spPr>
          <a:xfrm flipH="1">
            <a:off x="8618748" y="2347801"/>
            <a:ext cx="441960" cy="121073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B938AA0-AE4E-3DA6-4158-0D38532C595E}"/>
              </a:ext>
            </a:extLst>
          </p:cNvPr>
          <p:cNvCxnSpPr>
            <a:cxnSpLocks/>
          </p:cNvCxnSpPr>
          <p:nvPr/>
        </p:nvCxnSpPr>
        <p:spPr>
          <a:xfrm>
            <a:off x="9216918" y="2347801"/>
            <a:ext cx="441960" cy="121073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6" name="図 65">
            <a:extLst>
              <a:ext uri="{FF2B5EF4-FFF2-40B4-BE49-F238E27FC236}">
                <a16:creationId xmlns:a16="http://schemas.microsoft.com/office/drawing/2014/main" id="{362FAE50-05B6-1683-30A6-8781A74ED3D6}"/>
              </a:ext>
            </a:extLst>
          </p:cNvPr>
          <p:cNvPicPr>
            <a:picLocks noChangeAspect="1"/>
          </p:cNvPicPr>
          <p:nvPr/>
        </p:nvPicPr>
        <p:blipFill>
          <a:blip r:embed="rId4"/>
          <a:stretch>
            <a:fillRect/>
          </a:stretch>
        </p:blipFill>
        <p:spPr>
          <a:xfrm>
            <a:off x="7276660" y="3572368"/>
            <a:ext cx="3730012" cy="2049868"/>
          </a:xfrm>
          <a:prstGeom prst="rect">
            <a:avLst/>
          </a:prstGeom>
        </p:spPr>
      </p:pic>
      <p:sp>
        <p:nvSpPr>
          <p:cNvPr id="70" name="正方形/長方形 69">
            <a:extLst>
              <a:ext uri="{FF2B5EF4-FFF2-40B4-BE49-F238E27FC236}">
                <a16:creationId xmlns:a16="http://schemas.microsoft.com/office/drawing/2014/main" id="{05FAE5CB-9A88-6CD2-CB83-02D806218972}"/>
              </a:ext>
            </a:extLst>
          </p:cNvPr>
          <p:cNvSpPr/>
          <p:nvPr/>
        </p:nvSpPr>
        <p:spPr>
          <a:xfrm>
            <a:off x="6853329" y="3558540"/>
            <a:ext cx="4572001" cy="2164086"/>
          </a:xfrm>
          <a:prstGeom prst="rect">
            <a:avLst/>
          </a:prstGeom>
          <a:noFill/>
          <a:ln w="19050">
            <a:solidFill>
              <a:srgbClr val="9F9F9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2108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D86E3-AFE7-FE36-E7B9-5A12A93B9A45}"/>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120E79ED-7DB8-54BD-04E7-EEC4966AE0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46</a:t>
            </a:fld>
            <a:endParaRPr lang="ja-JP" altLang="en-US"/>
          </a:p>
        </p:txBody>
      </p:sp>
      <p:pic>
        <p:nvPicPr>
          <p:cNvPr id="7" name="図 6" descr="砂浜を歩いている&#10;&#10;AI 生成コンテンツは誤りを含む可能性があります。">
            <a:extLst>
              <a:ext uri="{FF2B5EF4-FFF2-40B4-BE49-F238E27FC236}">
                <a16:creationId xmlns:a16="http://schemas.microsoft.com/office/drawing/2014/main" id="{21B36602-388B-14E8-AB49-8F5DA7CF35BC}"/>
              </a:ext>
            </a:extLst>
          </p:cNvPr>
          <p:cNvPicPr>
            <a:picLocks noChangeAspect="1"/>
          </p:cNvPicPr>
          <p:nvPr/>
        </p:nvPicPr>
        <p:blipFill>
          <a:blip r:embed="rId2"/>
          <a:srcRect t="35709" b="34865"/>
          <a:stretch>
            <a:fillRect/>
          </a:stretch>
        </p:blipFill>
        <p:spPr>
          <a:xfrm>
            <a:off x="1496014" y="2448910"/>
            <a:ext cx="9199972" cy="2017987"/>
          </a:xfrm>
          <a:prstGeom prst="rect">
            <a:avLst/>
          </a:prstGeom>
        </p:spPr>
      </p:pic>
    </p:spTree>
    <p:extLst>
      <p:ext uri="{BB962C8B-B14F-4D97-AF65-F5344CB8AC3E}">
        <p14:creationId xmlns:p14="http://schemas.microsoft.com/office/powerpoint/2010/main" val="3456266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24161CFF-0A8A-DA7B-8AFC-2C008DC10A23}"/>
              </a:ext>
            </a:extLst>
          </p:cNvPr>
          <p:cNvSpPr/>
          <p:nvPr/>
        </p:nvSpPr>
        <p:spPr>
          <a:xfrm>
            <a:off x="2764220" y="2025822"/>
            <a:ext cx="1408387" cy="4382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52AB17B-B7E4-89D6-778E-AC8D914C56BB}"/>
              </a:ext>
            </a:extLst>
          </p:cNvPr>
          <p:cNvSpPr/>
          <p:nvPr/>
        </p:nvSpPr>
        <p:spPr>
          <a:xfrm>
            <a:off x="1387365" y="2017986"/>
            <a:ext cx="788276" cy="4382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0CD52A2-BFA5-947E-035A-C57F89B0BB7C}"/>
              </a:ext>
            </a:extLst>
          </p:cNvPr>
          <p:cNvSpPr/>
          <p:nvPr/>
        </p:nvSpPr>
        <p:spPr>
          <a:xfrm>
            <a:off x="1544494" y="3976086"/>
            <a:ext cx="458819" cy="482288"/>
          </a:xfrm>
          <a:prstGeom prst="ellipse">
            <a:avLst/>
          </a:prstGeom>
          <a:solidFill>
            <a:schemeClr val="tx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18C2250-3A1D-77C4-0234-570CDA86BD31}"/>
              </a:ext>
            </a:extLst>
          </p:cNvPr>
          <p:cNvSpPr/>
          <p:nvPr/>
        </p:nvSpPr>
        <p:spPr>
          <a:xfrm>
            <a:off x="1544493" y="4822169"/>
            <a:ext cx="458819" cy="482288"/>
          </a:xfrm>
          <a:prstGeom prst="ellipse">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9E50DB0-054F-C29C-B19D-55880763E2FC}"/>
              </a:ext>
            </a:extLst>
          </p:cNvPr>
          <p:cNvSpPr/>
          <p:nvPr/>
        </p:nvSpPr>
        <p:spPr>
          <a:xfrm>
            <a:off x="1544493" y="5668252"/>
            <a:ext cx="458819" cy="482288"/>
          </a:xfrm>
          <a:prstGeom prst="ellipse">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A0F236F-3B86-FBE3-37EA-222E53EBA75C}"/>
              </a:ext>
            </a:extLst>
          </p:cNvPr>
          <p:cNvSpPr/>
          <p:nvPr/>
        </p:nvSpPr>
        <p:spPr>
          <a:xfrm>
            <a:off x="1544492" y="2283920"/>
            <a:ext cx="458819" cy="482288"/>
          </a:xfrm>
          <a:prstGeom prst="ellipse">
            <a:avLst/>
          </a:prstGeom>
          <a:solidFill>
            <a:schemeClr val="tx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2B534A90-228E-D017-301D-E2975037C7E7}"/>
              </a:ext>
            </a:extLst>
          </p:cNvPr>
          <p:cNvCxnSpPr>
            <a:cxnSpLocks/>
          </p:cNvCxnSpPr>
          <p:nvPr/>
        </p:nvCxnSpPr>
        <p:spPr>
          <a:xfrm>
            <a:off x="1773901" y="3034862"/>
            <a:ext cx="0" cy="788276"/>
          </a:xfrm>
          <a:prstGeom prst="line">
            <a:avLst/>
          </a:prstGeom>
          <a:ln w="1905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28" name="矢印: 左右 27">
            <a:extLst>
              <a:ext uri="{FF2B5EF4-FFF2-40B4-BE49-F238E27FC236}">
                <a16:creationId xmlns:a16="http://schemas.microsoft.com/office/drawing/2014/main" id="{D0883FB1-ABC9-01E1-3C0F-E8F0441FD6DA}"/>
              </a:ext>
            </a:extLst>
          </p:cNvPr>
          <p:cNvSpPr/>
          <p:nvPr/>
        </p:nvSpPr>
        <p:spPr>
          <a:xfrm>
            <a:off x="2175641" y="5752335"/>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76C06B51-A745-F09C-1433-92C905850FB3}"/>
              </a:ext>
            </a:extLst>
          </p:cNvPr>
          <p:cNvSpPr/>
          <p:nvPr/>
        </p:nvSpPr>
        <p:spPr>
          <a:xfrm>
            <a:off x="2175641" y="4901345"/>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0" name="矢印: 左右 29">
            <a:extLst>
              <a:ext uri="{FF2B5EF4-FFF2-40B4-BE49-F238E27FC236}">
                <a16:creationId xmlns:a16="http://schemas.microsoft.com/office/drawing/2014/main" id="{A83F2445-985E-DB20-D5D1-8A9C2B33A4CD}"/>
              </a:ext>
            </a:extLst>
          </p:cNvPr>
          <p:cNvSpPr/>
          <p:nvPr/>
        </p:nvSpPr>
        <p:spPr>
          <a:xfrm>
            <a:off x="2175641" y="4055262"/>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1" name="矢印: 左右 30">
            <a:extLst>
              <a:ext uri="{FF2B5EF4-FFF2-40B4-BE49-F238E27FC236}">
                <a16:creationId xmlns:a16="http://schemas.microsoft.com/office/drawing/2014/main" id="{127F91DE-88DF-C21E-AA48-3C0FED305D62}"/>
              </a:ext>
            </a:extLst>
          </p:cNvPr>
          <p:cNvSpPr/>
          <p:nvPr/>
        </p:nvSpPr>
        <p:spPr>
          <a:xfrm>
            <a:off x="2175641" y="2363096"/>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00B5547-F92D-76F9-75E6-66A30F6E5512}"/>
              </a:ext>
            </a:extLst>
          </p:cNvPr>
          <p:cNvSpPr/>
          <p:nvPr/>
        </p:nvSpPr>
        <p:spPr>
          <a:xfrm>
            <a:off x="2936551" y="2293242"/>
            <a:ext cx="103526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endParaRPr kumimoji="1" lang="ja-JP" altLang="en-US" dirty="0"/>
          </a:p>
        </p:txBody>
      </p:sp>
      <p:sp>
        <p:nvSpPr>
          <p:cNvPr id="34" name="正方形/長方形 33">
            <a:extLst>
              <a:ext uri="{FF2B5EF4-FFF2-40B4-BE49-F238E27FC236}">
                <a16:creationId xmlns:a16="http://schemas.microsoft.com/office/drawing/2014/main" id="{E87DE6F6-3F9A-7925-CC7F-20CB6E198B13}"/>
              </a:ext>
            </a:extLst>
          </p:cNvPr>
          <p:cNvSpPr/>
          <p:nvPr/>
        </p:nvSpPr>
        <p:spPr>
          <a:xfrm>
            <a:off x="2950778" y="3992302"/>
            <a:ext cx="103526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endParaRPr kumimoji="1" lang="ja-JP" altLang="en-US" dirty="0"/>
          </a:p>
        </p:txBody>
      </p:sp>
      <p:sp>
        <p:nvSpPr>
          <p:cNvPr id="37" name="正方形/長方形 36">
            <a:extLst>
              <a:ext uri="{FF2B5EF4-FFF2-40B4-BE49-F238E27FC236}">
                <a16:creationId xmlns:a16="http://schemas.microsoft.com/office/drawing/2014/main" id="{ED63A63F-1444-6977-CB11-63F39EE02090}"/>
              </a:ext>
            </a:extLst>
          </p:cNvPr>
          <p:cNvSpPr/>
          <p:nvPr/>
        </p:nvSpPr>
        <p:spPr>
          <a:xfrm>
            <a:off x="2845675" y="4822169"/>
            <a:ext cx="124284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br>
              <a:rPr kumimoji="1" lang="en-US" altLang="ja-JP" dirty="0"/>
            </a:br>
            <a:r>
              <a:rPr kumimoji="1" lang="en-US" altLang="ja-JP" dirty="0"/>
              <a:t>(only I-term)</a:t>
            </a:r>
            <a:endParaRPr kumimoji="1" lang="ja-JP" altLang="en-US" dirty="0"/>
          </a:p>
        </p:txBody>
      </p:sp>
      <p:sp>
        <p:nvSpPr>
          <p:cNvPr id="38" name="正方形/長方形 37">
            <a:extLst>
              <a:ext uri="{FF2B5EF4-FFF2-40B4-BE49-F238E27FC236}">
                <a16:creationId xmlns:a16="http://schemas.microsoft.com/office/drawing/2014/main" id="{AE6C2908-C2E4-7CA1-29BE-B2149CD4C89B}"/>
              </a:ext>
            </a:extLst>
          </p:cNvPr>
          <p:cNvSpPr/>
          <p:nvPr/>
        </p:nvSpPr>
        <p:spPr>
          <a:xfrm>
            <a:off x="2845675" y="5691362"/>
            <a:ext cx="124284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br>
              <a:rPr kumimoji="1" lang="en-US" altLang="ja-JP" dirty="0"/>
            </a:br>
            <a:r>
              <a:rPr kumimoji="1" lang="en-US" altLang="ja-JP" dirty="0"/>
              <a:t>(only I-term)</a:t>
            </a:r>
            <a:endParaRPr kumimoji="1" lang="ja-JP" altLang="en-US" dirty="0"/>
          </a:p>
        </p:txBody>
      </p:sp>
      <p:cxnSp>
        <p:nvCxnSpPr>
          <p:cNvPr id="39" name="直線コネクタ 38">
            <a:extLst>
              <a:ext uri="{FF2B5EF4-FFF2-40B4-BE49-F238E27FC236}">
                <a16:creationId xmlns:a16="http://schemas.microsoft.com/office/drawing/2014/main" id="{CDA70CF0-1376-690C-F1EC-A29AC4F44622}"/>
              </a:ext>
            </a:extLst>
          </p:cNvPr>
          <p:cNvCxnSpPr>
            <a:cxnSpLocks/>
          </p:cNvCxnSpPr>
          <p:nvPr/>
        </p:nvCxnSpPr>
        <p:spPr>
          <a:xfrm>
            <a:off x="3470007" y="3034862"/>
            <a:ext cx="0" cy="788276"/>
          </a:xfrm>
          <a:prstGeom prst="line">
            <a:avLst/>
          </a:prstGeom>
          <a:ln w="1905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AB598851-C642-C6FF-85BF-49524CB5CDA5}"/>
              </a:ext>
            </a:extLst>
          </p:cNvPr>
          <p:cNvSpPr/>
          <p:nvPr/>
        </p:nvSpPr>
        <p:spPr>
          <a:xfrm>
            <a:off x="1191890" y="1553543"/>
            <a:ext cx="1164022" cy="3763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Output layer</a:t>
            </a:r>
            <a:endParaRPr kumimoji="1" lang="ja-JP" altLang="en-US" dirty="0"/>
          </a:p>
        </p:txBody>
      </p:sp>
      <p:sp>
        <p:nvSpPr>
          <p:cNvPr id="41" name="正方形/長方形 40">
            <a:extLst>
              <a:ext uri="{FF2B5EF4-FFF2-40B4-BE49-F238E27FC236}">
                <a16:creationId xmlns:a16="http://schemas.microsoft.com/office/drawing/2014/main" id="{58623917-5565-1786-3DDF-C4B2365C288A}"/>
              </a:ext>
            </a:extLst>
          </p:cNvPr>
          <p:cNvSpPr/>
          <p:nvPr/>
        </p:nvSpPr>
        <p:spPr>
          <a:xfrm>
            <a:off x="2803968" y="1550198"/>
            <a:ext cx="1300433" cy="3763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Ground Truth</a:t>
            </a:r>
            <a:endParaRPr kumimoji="1" lang="ja-JP" altLang="en-US" dirty="0"/>
          </a:p>
        </p:txBody>
      </p:sp>
      <p:cxnSp>
        <p:nvCxnSpPr>
          <p:cNvPr id="43" name="直線コネクタ 42">
            <a:extLst>
              <a:ext uri="{FF2B5EF4-FFF2-40B4-BE49-F238E27FC236}">
                <a16:creationId xmlns:a16="http://schemas.microsoft.com/office/drawing/2014/main" id="{F5561E62-8883-AB93-9F4A-BCAF93341EEB}"/>
              </a:ext>
            </a:extLst>
          </p:cNvPr>
          <p:cNvCxnSpPr>
            <a:stCxn id="8" idx="2"/>
          </p:cNvCxnSpPr>
          <p:nvPr/>
        </p:nvCxnSpPr>
        <p:spPr>
          <a:xfrm flipH="1">
            <a:off x="798786" y="252506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4E37055D-B39B-D677-6AAD-C38F558401FE}"/>
              </a:ext>
            </a:extLst>
          </p:cNvPr>
          <p:cNvCxnSpPr/>
          <p:nvPr/>
        </p:nvCxnSpPr>
        <p:spPr>
          <a:xfrm flipH="1">
            <a:off x="798786" y="4233692"/>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73F0F06B-FE87-4E6B-6433-75D15A11D2F4}"/>
              </a:ext>
            </a:extLst>
          </p:cNvPr>
          <p:cNvCxnSpPr/>
          <p:nvPr/>
        </p:nvCxnSpPr>
        <p:spPr>
          <a:xfrm flipH="1">
            <a:off x="798786" y="507968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8F138E42-0367-D0CE-2E4C-1A2B2B9E1119}"/>
              </a:ext>
            </a:extLst>
          </p:cNvPr>
          <p:cNvCxnSpPr>
            <a:cxnSpLocks/>
          </p:cNvCxnSpPr>
          <p:nvPr/>
        </p:nvCxnSpPr>
        <p:spPr>
          <a:xfrm flipH="1" flipV="1">
            <a:off x="819037" y="5605098"/>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C63BB68E-67AE-6D77-9EB8-E85E58D46A69}"/>
              </a:ext>
            </a:extLst>
          </p:cNvPr>
          <p:cNvCxnSpPr>
            <a:cxnSpLocks/>
          </p:cNvCxnSpPr>
          <p:nvPr/>
        </p:nvCxnSpPr>
        <p:spPr>
          <a:xfrm flipH="1" flipV="1">
            <a:off x="798785" y="4759015"/>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51146A71-AF7D-C27F-0371-0734A472C2F7}"/>
              </a:ext>
            </a:extLst>
          </p:cNvPr>
          <p:cNvCxnSpPr>
            <a:cxnSpLocks/>
          </p:cNvCxnSpPr>
          <p:nvPr/>
        </p:nvCxnSpPr>
        <p:spPr>
          <a:xfrm flipH="1" flipV="1">
            <a:off x="798785" y="388615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B4D108A2-48A3-484A-994E-6354AC9B13BB}"/>
              </a:ext>
            </a:extLst>
          </p:cNvPr>
          <p:cNvCxnSpPr>
            <a:cxnSpLocks/>
          </p:cNvCxnSpPr>
          <p:nvPr/>
        </p:nvCxnSpPr>
        <p:spPr>
          <a:xfrm flipH="1">
            <a:off x="819037" y="2519872"/>
            <a:ext cx="725456" cy="677312"/>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3A8E27A6-9D81-F8A2-B671-FB816AF0278F}"/>
              </a:ext>
            </a:extLst>
          </p:cNvPr>
          <p:cNvCxnSpPr>
            <a:cxnSpLocks/>
          </p:cNvCxnSpPr>
          <p:nvPr/>
        </p:nvCxnSpPr>
        <p:spPr>
          <a:xfrm flipH="1">
            <a:off x="813923" y="4248807"/>
            <a:ext cx="725456" cy="677312"/>
          </a:xfrm>
          <a:prstGeom prst="line">
            <a:avLst/>
          </a:prstGeom>
        </p:spPr>
        <p:style>
          <a:lnRef idx="1">
            <a:schemeClr val="dk1"/>
          </a:lnRef>
          <a:fillRef idx="0">
            <a:schemeClr val="dk1"/>
          </a:fillRef>
          <a:effectRef idx="0">
            <a:schemeClr val="dk1"/>
          </a:effectRef>
          <a:fontRef idx="minor">
            <a:schemeClr val="tx1"/>
          </a:fontRef>
        </p:style>
      </p:cxnSp>
      <p:pic>
        <p:nvPicPr>
          <p:cNvPr id="2" name="図 1">
            <a:extLst>
              <a:ext uri="{FF2B5EF4-FFF2-40B4-BE49-F238E27FC236}">
                <a16:creationId xmlns:a16="http://schemas.microsoft.com/office/drawing/2014/main" id="{B662CE3C-561B-243F-2DAF-DED4E309BE36}"/>
              </a:ext>
            </a:extLst>
          </p:cNvPr>
          <p:cNvPicPr>
            <a:picLocks noChangeAspect="1"/>
          </p:cNvPicPr>
          <p:nvPr/>
        </p:nvPicPr>
        <p:blipFill>
          <a:blip r:embed="rId2"/>
          <a:stretch>
            <a:fillRect/>
          </a:stretch>
        </p:blipFill>
        <p:spPr>
          <a:xfrm>
            <a:off x="6485917" y="2859174"/>
            <a:ext cx="1798476" cy="810838"/>
          </a:xfrm>
          <a:prstGeom prst="rect">
            <a:avLst/>
          </a:prstGeom>
        </p:spPr>
      </p:pic>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A53119F-65FD-E909-E3A0-091625D465C7}"/>
                  </a:ext>
                </a:extLst>
              </p:cNvPr>
              <p:cNvSpPr txBox="1"/>
              <p:nvPr/>
            </p:nvSpPr>
            <p:spPr>
              <a:xfrm>
                <a:off x="7739469" y="1584050"/>
                <a:ext cx="2168862" cy="838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𝑅𝑀𝑆𝐸</m:t>
                      </m:r>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p>
                            <m:e>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e>
                                      </m:acc>
                                    </m:e>
                                  </m:d>
                                </m:e>
                                <m:sup>
                                  <m:r>
                                    <a:rPr kumimoji="1" lang="en-US" altLang="ja-JP" b="0" i="1" smtClean="0">
                                      <a:latin typeface="Cambria Math" panose="02040503050406030204" pitchFamily="18" charset="0"/>
                                    </a:rPr>
                                    <m:t>2</m:t>
                                  </m:r>
                                </m:sup>
                              </m:sSup>
                            </m:e>
                          </m:nary>
                          <m:r>
                            <a:rPr kumimoji="1" lang="en-US" altLang="ja-JP" b="0" i="1" smtClean="0">
                              <a:latin typeface="Cambria Math" panose="02040503050406030204" pitchFamily="18" charset="0"/>
                            </a:rPr>
                            <m:t> </m:t>
                          </m:r>
                        </m:e>
                      </m:rad>
                      <m:r>
                        <a:rPr kumimoji="1" lang="en-US" altLang="ja-JP" b="0" i="1" smtClean="0">
                          <a:latin typeface="Cambria Math" panose="02040503050406030204" pitchFamily="18" charset="0"/>
                        </a:rPr>
                        <m:t>  </m:t>
                      </m:r>
                    </m:oMath>
                  </m:oMathPara>
                </a14:m>
                <a:endParaRPr kumimoji="1" lang="ja-JP" altLang="en-US" dirty="0"/>
              </a:p>
            </p:txBody>
          </p:sp>
        </mc:Choice>
        <mc:Fallback>
          <p:sp>
            <p:nvSpPr>
              <p:cNvPr id="3" name="テキスト ボックス 2">
                <a:extLst>
                  <a:ext uri="{FF2B5EF4-FFF2-40B4-BE49-F238E27FC236}">
                    <a16:creationId xmlns:a16="http://schemas.microsoft.com/office/drawing/2014/main" id="{8A53119F-65FD-E909-E3A0-091625D465C7}"/>
                  </a:ext>
                </a:extLst>
              </p:cNvPr>
              <p:cNvSpPr txBox="1">
                <a:spLocks noRot="1" noChangeAspect="1" noMove="1" noResize="1" noEditPoints="1" noAdjustHandles="1" noChangeArrowheads="1" noChangeShapeType="1" noTextEdit="1"/>
              </p:cNvSpPr>
              <p:nvPr/>
            </p:nvSpPr>
            <p:spPr>
              <a:xfrm>
                <a:off x="7739469" y="1584050"/>
                <a:ext cx="2168862" cy="838178"/>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4472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4B4AB1E-B59A-400B-23FE-4B1680B30DE5}"/>
              </a:ext>
            </a:extLst>
          </p:cNvPr>
          <p:cNvPicPr>
            <a:picLocks noChangeAspect="1"/>
          </p:cNvPicPr>
          <p:nvPr/>
        </p:nvPicPr>
        <p:blipFill>
          <a:blip r:embed="rId2"/>
          <a:srcRect t="1745" b="53362"/>
          <a:stretch>
            <a:fillRect/>
          </a:stretch>
        </p:blipFill>
        <p:spPr>
          <a:xfrm>
            <a:off x="461602" y="1527063"/>
            <a:ext cx="5514790" cy="2428494"/>
          </a:xfrm>
          <a:prstGeom prst="rect">
            <a:avLst/>
          </a:prstGeom>
        </p:spPr>
      </p:pic>
      <p:pic>
        <p:nvPicPr>
          <p:cNvPr id="8" name="図 7">
            <a:extLst>
              <a:ext uri="{FF2B5EF4-FFF2-40B4-BE49-F238E27FC236}">
                <a16:creationId xmlns:a16="http://schemas.microsoft.com/office/drawing/2014/main" id="{36DF75FE-ADE2-1D20-81D0-CDD6C904F096}"/>
              </a:ext>
            </a:extLst>
          </p:cNvPr>
          <p:cNvPicPr>
            <a:picLocks noChangeAspect="1"/>
          </p:cNvPicPr>
          <p:nvPr/>
        </p:nvPicPr>
        <p:blipFill>
          <a:blip r:embed="rId3"/>
          <a:stretch>
            <a:fillRect/>
          </a:stretch>
        </p:blipFill>
        <p:spPr>
          <a:xfrm>
            <a:off x="907208" y="3944150"/>
            <a:ext cx="4716467" cy="144707"/>
          </a:xfrm>
          <a:prstGeom prst="rect">
            <a:avLst/>
          </a:prstGeom>
        </p:spPr>
      </p:pic>
    </p:spTree>
    <p:extLst>
      <p:ext uri="{BB962C8B-B14F-4D97-AF65-F5344CB8AC3E}">
        <p14:creationId xmlns:p14="http://schemas.microsoft.com/office/powerpoint/2010/main" val="285220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6C44101-DD3E-0691-54D5-009169F2F3C7}"/>
              </a:ext>
            </a:extLst>
          </p:cNvPr>
          <p:cNvSpPr/>
          <p:nvPr/>
        </p:nvSpPr>
        <p:spPr>
          <a:xfrm>
            <a:off x="6238008" y="4343075"/>
            <a:ext cx="4781814" cy="184683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9840571-87B0-9D25-5878-10C61ACC30EA}"/>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6FCA16D8-BDFD-C138-FBE4-7CC9C8D4A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a:t>
            </a:fld>
            <a:endParaRPr lang="ja-JP" altLang="en-US"/>
          </a:p>
        </p:txBody>
      </p:sp>
      <p:sp>
        <p:nvSpPr>
          <p:cNvPr id="4" name="テキスト プレースホルダー 3">
            <a:extLst>
              <a:ext uri="{FF2B5EF4-FFF2-40B4-BE49-F238E27FC236}">
                <a16:creationId xmlns:a16="http://schemas.microsoft.com/office/drawing/2014/main" id="{FF4646DA-AEB6-021C-BD44-C307A282E0DC}"/>
              </a:ext>
            </a:extLst>
          </p:cNvPr>
          <p:cNvSpPr>
            <a:spLocks noGrp="1"/>
          </p:cNvSpPr>
          <p:nvPr>
            <p:ph type="body" idx="1"/>
          </p:nvPr>
        </p:nvSpPr>
        <p:spPr>
          <a:xfrm>
            <a:off x="407669" y="833900"/>
            <a:ext cx="11376660" cy="621506"/>
          </a:xfrm>
        </p:spPr>
        <p:txBody>
          <a:bodyPr/>
          <a:lstStyle/>
          <a:p>
            <a:pPr marL="116840" indent="0">
              <a:buNone/>
            </a:pPr>
            <a:r>
              <a:rPr kumimoji="1" lang="en-US" altLang="ja-JP" dirty="0"/>
              <a:t>Spiking Neural Network (SNN)</a:t>
            </a:r>
            <a:endParaRPr kumimoji="1" lang="ja-JP" altLang="en-US" dirty="0"/>
          </a:p>
        </p:txBody>
      </p:sp>
      <p:pic>
        <p:nvPicPr>
          <p:cNvPr id="5" name="図 4">
            <a:extLst>
              <a:ext uri="{FF2B5EF4-FFF2-40B4-BE49-F238E27FC236}">
                <a16:creationId xmlns:a16="http://schemas.microsoft.com/office/drawing/2014/main" id="{260ACE63-E2D0-6583-9926-BCB3CA37FB10}"/>
              </a:ext>
            </a:extLst>
          </p:cNvPr>
          <p:cNvPicPr>
            <a:picLocks noChangeAspect="1"/>
          </p:cNvPicPr>
          <p:nvPr/>
        </p:nvPicPr>
        <p:blipFill>
          <a:blip r:embed="rId3"/>
          <a:stretch>
            <a:fillRect/>
          </a:stretch>
        </p:blipFill>
        <p:spPr>
          <a:xfrm>
            <a:off x="852257" y="1479054"/>
            <a:ext cx="4297613" cy="4611515"/>
          </a:xfrm>
          <a:prstGeom prst="rect">
            <a:avLst/>
          </a:prstGeom>
        </p:spPr>
      </p:pic>
      <mc:AlternateContent xmlns:mc="http://schemas.openxmlformats.org/markup-compatibility/2006" xmlns:a14="http://schemas.microsoft.com/office/drawing/2010/main">
        <mc:Choice Requires="a14">
          <p:sp>
            <p:nvSpPr>
              <p:cNvPr id="7" name="テキスト プレースホルダー 3">
                <a:extLst>
                  <a:ext uri="{FF2B5EF4-FFF2-40B4-BE49-F238E27FC236}">
                    <a16:creationId xmlns:a16="http://schemas.microsoft.com/office/drawing/2014/main" id="{91C26014-A94B-425A-AA7F-1B181AD1EB10}"/>
                  </a:ext>
                </a:extLst>
              </p:cNvPr>
              <p:cNvSpPr txBox="1">
                <a:spLocks/>
              </p:cNvSpPr>
              <p:nvPr/>
            </p:nvSpPr>
            <p:spPr>
              <a:xfrm>
                <a:off x="6084572" y="844003"/>
                <a:ext cx="5688329" cy="46014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dirty="0"/>
                  <a:t>LIF</a:t>
                </a:r>
                <a:r>
                  <a:rPr kumimoji="1" lang="ja-JP" altLang="en-US" dirty="0"/>
                  <a:t>モデル</a:t>
                </a:r>
                <a:endParaRPr kumimoji="1" lang="en-US" altLang="ja-JP" dirty="0"/>
              </a:p>
              <a:p>
                <a:pPr marL="116840" indent="0">
                  <a:buFont typeface="Noto Sans Symbols"/>
                  <a:buNone/>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ja-JP" altLang="en-US" i="1" smtClean="0">
                              <a:latin typeface="Cambria Math" panose="02040503050406030204" pitchFamily="18" charset="0"/>
                            </a:rPr>
                            <m:t>𝝉</m:t>
                          </m:r>
                        </m:e>
                        <m:sub>
                          <m:r>
                            <a:rPr kumimoji="1" lang="en-US" altLang="ja-JP" b="1" i="1" smtClean="0">
                              <a:latin typeface="Cambria Math" panose="02040503050406030204" pitchFamily="18" charset="0"/>
                            </a:rPr>
                            <m:t>𝒎</m:t>
                          </m:r>
                        </m:sub>
                      </m:sSub>
                      <m:f>
                        <m:fPr>
                          <m:ctrlPr>
                            <a:rPr kumimoji="1" lang="en-US" altLang="ja-JP" b="1" i="1" smtClean="0">
                              <a:latin typeface="Cambria Math" panose="02040503050406030204" pitchFamily="18" charset="0"/>
                            </a:rPr>
                          </m:ctrlPr>
                        </m:fPr>
                        <m:num>
                          <m:r>
                            <a:rPr kumimoji="1" lang="en-US" altLang="ja-JP" b="1" i="1" smtClean="0">
                              <a:latin typeface="Cambria Math" panose="02040503050406030204" pitchFamily="18" charset="0"/>
                            </a:rPr>
                            <m:t>𝒅𝑽</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num>
                        <m:den>
                          <m:r>
                            <a:rPr kumimoji="1" lang="en-US" altLang="ja-JP" b="1" i="1" smtClean="0">
                              <a:latin typeface="Cambria Math" panose="02040503050406030204" pitchFamily="18" charset="0"/>
                            </a:rPr>
                            <m:t>𝒅𝒕</m:t>
                          </m:r>
                        </m:den>
                      </m:f>
                      <m:r>
                        <a:rPr kumimoji="1" lang="en-US" altLang="ja-JP" b="1" i="1" smtClean="0">
                          <a:latin typeface="Cambria Math" panose="02040503050406030204" pitchFamily="18" charset="0"/>
                        </a:rPr>
                        <m:t>=</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𝑽</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𝒕</m:t>
                              </m:r>
                            </m:e>
                          </m:d>
                          <m:r>
                            <a:rPr kumimoji="1" lang="en-US" altLang="ja-JP" b="1" i="1" smtClean="0">
                              <a:latin typeface="Cambria Math" panose="02040503050406030204" pitchFamily="18"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panose="02040503050406030204" pitchFamily="18" charset="0"/>
                                </a:rPr>
                                <m:t>𝑬</m:t>
                              </m:r>
                            </m:e>
                            <m:sub>
                              <m:r>
                                <a:rPr kumimoji="1" lang="en-US" altLang="ja-JP" b="1" i="1" smtClean="0">
                                  <a:latin typeface="Cambria Math" panose="02040503050406030204" pitchFamily="18" charset="0"/>
                                </a:rPr>
                                <m:t>𝒓𝒆𝒔𝒕</m:t>
                              </m:r>
                            </m:sub>
                          </m:sSub>
                        </m:e>
                      </m:d>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𝑰</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𝒕</m:t>
                          </m:r>
                        </m:e>
                      </m:d>
                    </m:oMath>
                  </m:oMathPara>
                </a14:m>
                <a:endParaRPr kumimoji="1" lang="en-US" altLang="ja-JP" b="1" dirty="0"/>
              </a:p>
              <a:p>
                <a:pPr marL="116840" indent="0">
                  <a:buFont typeface="Noto Sans Symbols"/>
                  <a:buNone/>
                </a:pPr>
                <a:endParaRPr kumimoji="1" lang="en-US" altLang="ja-JP" dirty="0"/>
              </a:p>
            </p:txBody>
          </p:sp>
        </mc:Choice>
        <mc:Fallback xmlns="">
          <p:sp>
            <p:nvSpPr>
              <p:cNvPr id="7" name="テキスト プレースホルダー 3">
                <a:extLst>
                  <a:ext uri="{FF2B5EF4-FFF2-40B4-BE49-F238E27FC236}">
                    <a16:creationId xmlns:a16="http://schemas.microsoft.com/office/drawing/2014/main" id="{91C26014-A94B-425A-AA7F-1B181AD1EB10}"/>
                  </a:ext>
                </a:extLst>
              </p:cNvPr>
              <p:cNvSpPr txBox="1">
                <a:spLocks noRot="1" noChangeAspect="1" noMove="1" noResize="1" noEditPoints="1" noAdjustHandles="1" noChangeArrowheads="1" noChangeShapeType="1" noTextEdit="1"/>
              </p:cNvSpPr>
              <p:nvPr/>
            </p:nvSpPr>
            <p:spPr>
              <a:xfrm>
                <a:off x="6084572" y="844003"/>
                <a:ext cx="5688329" cy="4601412"/>
              </a:xfrm>
              <a:prstGeom prst="rect">
                <a:avLst/>
              </a:prstGeom>
              <a:blipFill>
                <a:blip r:embed="rId4"/>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A15929EF-9953-4A2C-DF36-219075EA6C0F}"/>
                  </a:ext>
                </a:extLst>
              </p:cNvPr>
              <p:cNvSpPr/>
              <p:nvPr/>
            </p:nvSpPr>
            <p:spPr>
              <a:xfrm>
                <a:off x="6505511" y="2685304"/>
                <a:ext cx="4524438" cy="1403131"/>
              </a:xfrm>
              <a:prstGeom prst="rect">
                <a:avLst/>
              </a:prstGeom>
              <a:noFill/>
              <a:ln w="28575">
                <a:solidFill>
                  <a:srgbClr val="10ABB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1" lang="en-US" altLang="ja-JP"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1" lang="ja-JP" altLang="en-US" sz="2000" b="0" i="1" u="none" strike="noStrike" kern="0" cap="none" spc="0" normalizeH="0" baseline="0" noProof="0">
                            <a:ln>
                              <a:noFill/>
                            </a:ln>
                            <a:solidFill>
                              <a:srgbClr val="000000"/>
                            </a:solidFill>
                            <a:effectLst/>
                            <a:uLnTx/>
                            <a:uFillTx/>
                            <a:latin typeface="Cambria Math" panose="02040503050406030204" pitchFamily="18" charset="0"/>
                            <a:sym typeface="Arial"/>
                          </a:rPr>
                          <m:t>𝜏</m:t>
                        </m:r>
                      </m:e>
                      <m:sub>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𝑚</m:t>
                        </m:r>
                      </m:sub>
                    </m:sSub>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Membrane Time Constant</a:t>
                </a: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𝐼</m:t>
                    </m:r>
                    <m:d>
                      <m:d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𝑡</m:t>
                        </m:r>
                      </m:e>
                    </m:d>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Input Current</a:t>
                </a: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1" lang="en-US" altLang="ja-JP"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𝑡</m:t>
                        </m:r>
                      </m:e>
                    </m:d>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Membrane</a:t>
                </a:r>
                <a:r>
                  <a:rPr kumimoji="1" lang="en-US" altLang="ja-JP" sz="2000" b="0" i="0" u="none" strike="noStrike" kern="0" cap="none" spc="0" normalizeH="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 </a:t>
                </a:r>
                <a:r>
                  <a:rPr kumimoji="1" lang="en-US" altLang="ja-JP" sz="2000" dirty="0">
                    <a:solidFill>
                      <a:srgbClr val="000000"/>
                    </a:solidFill>
                    <a:latin typeface="メイリオ" panose="020B0604030504040204" pitchFamily="50" charset="-128"/>
                    <a:ea typeface="メイリオ" panose="020B0604030504040204" pitchFamily="50" charset="-128"/>
                    <a:cs typeface="Arial"/>
                  </a:rPr>
                  <a:t>Potential</a:t>
                </a:r>
                <a:endPar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𝑟𝑒𝑠𝑡</m:t>
                        </m:r>
                      </m:sub>
                    </m:sSub>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Resting Membrane Potential</a:t>
                </a:r>
              </a:p>
            </p:txBody>
          </p:sp>
        </mc:Choice>
        <mc:Fallback xmlns="">
          <p:sp>
            <p:nvSpPr>
              <p:cNvPr id="9" name="正方形/長方形 8">
                <a:extLst>
                  <a:ext uri="{FF2B5EF4-FFF2-40B4-BE49-F238E27FC236}">
                    <a16:creationId xmlns:a16="http://schemas.microsoft.com/office/drawing/2014/main" id="{A15929EF-9953-4A2C-DF36-219075EA6C0F}"/>
                  </a:ext>
                </a:extLst>
              </p:cNvPr>
              <p:cNvSpPr>
                <a:spLocks noRot="1" noChangeAspect="1" noMove="1" noResize="1" noEditPoints="1" noAdjustHandles="1" noChangeArrowheads="1" noChangeShapeType="1" noTextEdit="1"/>
              </p:cNvSpPr>
              <p:nvPr/>
            </p:nvSpPr>
            <p:spPr>
              <a:xfrm>
                <a:off x="6505511" y="2685304"/>
                <a:ext cx="4524438" cy="1403131"/>
              </a:xfrm>
              <a:prstGeom prst="rect">
                <a:avLst/>
              </a:prstGeom>
              <a:blipFill>
                <a:blip r:embed="rId5"/>
                <a:stretch>
                  <a:fillRect r="-1071" b="-3404"/>
                </a:stretch>
              </a:blipFill>
              <a:ln w="28575">
                <a:solidFill>
                  <a:srgbClr val="10ABB0"/>
                </a:solidFill>
                <a:prstDash val="sysDash"/>
              </a:ln>
            </p:spPr>
            <p:txBody>
              <a:bodyPr/>
              <a:lstStyle/>
              <a:p>
                <a:r>
                  <a:rPr lang="ja-JP" altLang="en-US">
                    <a:noFill/>
                  </a:rPr>
                  <a:t> </a:t>
                </a:r>
              </a:p>
            </p:txBody>
          </p:sp>
        </mc:Fallback>
      </mc:AlternateContent>
      <p:sp>
        <p:nvSpPr>
          <p:cNvPr id="11" name="テキスト プレースホルダー 3">
            <a:extLst>
              <a:ext uri="{FF2B5EF4-FFF2-40B4-BE49-F238E27FC236}">
                <a16:creationId xmlns:a16="http://schemas.microsoft.com/office/drawing/2014/main" id="{D4AC4E99-5CBA-070A-2A20-4F5D89E5E2C3}"/>
              </a:ext>
            </a:extLst>
          </p:cNvPr>
          <p:cNvSpPr txBox="1">
            <a:spLocks/>
          </p:cNvSpPr>
          <p:nvPr/>
        </p:nvSpPr>
        <p:spPr>
          <a:xfrm>
            <a:off x="6641685" y="4378804"/>
            <a:ext cx="4099953" cy="20087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None/>
            </a:pPr>
            <a:r>
              <a:rPr kumimoji="1" lang="en-US" altLang="ja-JP" b="0" dirty="0"/>
              <a:t>Low Power Consumption</a:t>
            </a:r>
          </a:p>
          <a:p>
            <a:pPr marL="116840" indent="0">
              <a:buNone/>
            </a:pPr>
            <a:r>
              <a:rPr kumimoji="1" lang="en-US" altLang="ja-JP" b="0" dirty="0"/>
              <a:t>Low Latency Response</a:t>
            </a:r>
          </a:p>
          <a:p>
            <a:pPr marL="116840" indent="0">
              <a:buNone/>
            </a:pPr>
            <a:r>
              <a:rPr kumimoji="1" lang="en-US" altLang="ja-JP" b="0" dirty="0"/>
              <a:t>Training Difficulty</a:t>
            </a:r>
          </a:p>
          <a:p>
            <a:pPr marL="116840" indent="0">
              <a:buNone/>
            </a:pPr>
            <a:r>
              <a:rPr kumimoji="1" lang="en-US" altLang="ja-JP" b="0" dirty="0"/>
              <a:t>Hardware Dependency</a:t>
            </a:r>
            <a:endParaRPr kumimoji="1" lang="ja-JP" altLang="en-US" b="0" dirty="0"/>
          </a:p>
        </p:txBody>
      </p:sp>
      <p:pic>
        <p:nvPicPr>
          <p:cNvPr id="13" name="グラフィックス 12" descr="ハーベイ ボール 0% 単色塗りつぶし">
            <a:extLst>
              <a:ext uri="{FF2B5EF4-FFF2-40B4-BE49-F238E27FC236}">
                <a16:creationId xmlns:a16="http://schemas.microsoft.com/office/drawing/2014/main" id="{09D7BF0D-D53F-9431-B9C1-5857809BE8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1176" y="4473387"/>
            <a:ext cx="349261" cy="349261"/>
          </a:xfrm>
          <a:prstGeom prst="rect">
            <a:avLst/>
          </a:prstGeom>
        </p:spPr>
      </p:pic>
      <p:pic>
        <p:nvPicPr>
          <p:cNvPr id="14" name="グラフィックス 13" descr="ハーベイ ボール 0% 単色塗りつぶし">
            <a:extLst>
              <a:ext uri="{FF2B5EF4-FFF2-40B4-BE49-F238E27FC236}">
                <a16:creationId xmlns:a16="http://schemas.microsoft.com/office/drawing/2014/main" id="{0817E2E5-97EA-95E4-E4C7-3CA6F150E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1176" y="4917231"/>
            <a:ext cx="349261" cy="349261"/>
          </a:xfrm>
          <a:prstGeom prst="rect">
            <a:avLst/>
          </a:prstGeom>
        </p:spPr>
      </p:pic>
      <p:sp>
        <p:nvSpPr>
          <p:cNvPr id="15" name="乗算記号 14">
            <a:extLst>
              <a:ext uri="{FF2B5EF4-FFF2-40B4-BE49-F238E27FC236}">
                <a16:creationId xmlns:a16="http://schemas.microsoft.com/office/drawing/2014/main" id="{23167849-3149-4186-B524-C47EF95B4E5F}"/>
              </a:ext>
            </a:extLst>
          </p:cNvPr>
          <p:cNvSpPr/>
          <p:nvPr/>
        </p:nvSpPr>
        <p:spPr>
          <a:xfrm>
            <a:off x="6411176" y="5302220"/>
            <a:ext cx="349261" cy="349261"/>
          </a:xfrm>
          <a:prstGeom prst="mathMultiply">
            <a:avLst>
              <a:gd name="adj1" fmla="val 15828"/>
            </a:avLst>
          </a:prstGeom>
          <a:solidFill>
            <a:schemeClr val="bg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記号 15">
            <a:extLst>
              <a:ext uri="{FF2B5EF4-FFF2-40B4-BE49-F238E27FC236}">
                <a16:creationId xmlns:a16="http://schemas.microsoft.com/office/drawing/2014/main" id="{1EA66BC6-26CD-F2C7-F83A-03546B53D828}"/>
              </a:ext>
            </a:extLst>
          </p:cNvPr>
          <p:cNvSpPr/>
          <p:nvPr/>
        </p:nvSpPr>
        <p:spPr>
          <a:xfrm>
            <a:off x="6411175" y="5674839"/>
            <a:ext cx="349261" cy="349261"/>
          </a:xfrm>
          <a:prstGeom prst="mathMultiply">
            <a:avLst>
              <a:gd name="adj1" fmla="val 15828"/>
            </a:avLst>
          </a:prstGeom>
          <a:solidFill>
            <a:schemeClr val="bg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819FF8B-2F01-902A-ECDB-A1530A82CD23}"/>
              </a:ext>
            </a:extLst>
          </p:cNvPr>
          <p:cNvSpPr txBox="1"/>
          <p:nvPr/>
        </p:nvSpPr>
        <p:spPr>
          <a:xfrm>
            <a:off x="659206" y="6117834"/>
            <a:ext cx="468371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Fig. SNN Operation</a:t>
            </a:r>
            <a:r>
              <a:rPr kumimoji="1" lang="ja-JP" altLang="en-US" sz="1800" dirty="0">
                <a:latin typeface="メイリオ" panose="020B0604030504040204" pitchFamily="50" charset="-128"/>
                <a:ea typeface="メイリオ" panose="020B0604030504040204" pitchFamily="50" charset="-128"/>
              </a:rPr>
              <a:t> </a:t>
            </a:r>
            <a:r>
              <a:rPr kumimoji="1" lang="en-US" altLang="ja-JP" sz="1800" dirty="0">
                <a:latin typeface="メイリオ" panose="020B0604030504040204" pitchFamily="50" charset="-128"/>
                <a:ea typeface="メイリオ" panose="020B0604030504040204" pitchFamily="50" charset="-128"/>
              </a:rPr>
              <a:t>(Modified from [2])</a:t>
            </a:r>
            <a:endParaRPr kumimoji="1" lang="ja-JP" altLang="en-US" sz="1800" baseline="30000" dirty="0"/>
          </a:p>
        </p:txBody>
      </p:sp>
      <p:sp>
        <p:nvSpPr>
          <p:cNvPr id="19" name="テキスト ボックス 18">
            <a:extLst>
              <a:ext uri="{FF2B5EF4-FFF2-40B4-BE49-F238E27FC236}">
                <a16:creationId xmlns:a16="http://schemas.microsoft.com/office/drawing/2014/main" id="{74EBF09B-902D-059B-C681-187538926919}"/>
              </a:ext>
            </a:extLst>
          </p:cNvPr>
          <p:cNvSpPr txBox="1"/>
          <p:nvPr/>
        </p:nvSpPr>
        <p:spPr>
          <a:xfrm>
            <a:off x="6849083" y="6255345"/>
            <a:ext cx="5342917" cy="261610"/>
          </a:xfrm>
          <a:prstGeom prst="rect">
            <a:avLst/>
          </a:prstGeom>
          <a:noFill/>
        </p:spPr>
        <p:txBody>
          <a:bodyPr wrap="square" rtlCol="0">
            <a:spAutoFit/>
          </a:bodyPr>
          <a:lstStyle/>
          <a:p>
            <a:r>
              <a:rPr kumimoji="1" lang="en-US" altLang="ja-JP" sz="1100" dirty="0"/>
              <a:t>[2] </a:t>
            </a:r>
            <a:r>
              <a:rPr kumimoji="1" lang="ja-JP" altLang="en-US" sz="1100" dirty="0"/>
              <a:t>ゼロから学ぶスパイキングニューラルネットワーク</a:t>
            </a:r>
            <a:r>
              <a:rPr kumimoji="1" lang="en-US" altLang="ja-JP" sz="1100" dirty="0"/>
              <a:t> </a:t>
            </a:r>
            <a:r>
              <a:rPr kumimoji="1" lang="en-US" altLang="ja-JP" sz="1100" dirty="0">
                <a:hlinkClick r:id="rId8"/>
              </a:rPr>
              <a:t>https://snn.hirlab.net/?s=2/</a:t>
            </a:r>
            <a:endParaRPr kumimoji="1" lang="en-US" altLang="ja-JP" sz="1100" dirty="0"/>
          </a:p>
        </p:txBody>
      </p:sp>
      <p:cxnSp>
        <p:nvCxnSpPr>
          <p:cNvPr id="8" name="直線コネクタ 7">
            <a:extLst>
              <a:ext uri="{FF2B5EF4-FFF2-40B4-BE49-F238E27FC236}">
                <a16:creationId xmlns:a16="http://schemas.microsoft.com/office/drawing/2014/main" id="{521F38B6-19BB-04A0-3D35-265C7DBE9C28}"/>
              </a:ext>
            </a:extLst>
          </p:cNvPr>
          <p:cNvCxnSpPr/>
          <p:nvPr/>
        </p:nvCxnSpPr>
        <p:spPr>
          <a:xfrm>
            <a:off x="8253663" y="2021305"/>
            <a:ext cx="1876926" cy="0"/>
          </a:xfrm>
          <a:prstGeom prst="line">
            <a:avLst/>
          </a:prstGeom>
          <a:ln w="38100">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1C35AC-45C9-7E17-D87E-F47C8EF4A6F4}"/>
              </a:ext>
            </a:extLst>
          </p:cNvPr>
          <p:cNvCxnSpPr>
            <a:cxnSpLocks/>
          </p:cNvCxnSpPr>
          <p:nvPr/>
        </p:nvCxnSpPr>
        <p:spPr>
          <a:xfrm>
            <a:off x="10315074" y="2021305"/>
            <a:ext cx="6096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680AF6FB-89A1-DEE5-E595-9BC5E48FBE09}"/>
              </a:ext>
            </a:extLst>
          </p:cNvPr>
          <p:cNvSpPr txBox="1"/>
          <p:nvPr/>
        </p:nvSpPr>
        <p:spPr>
          <a:xfrm>
            <a:off x="10295705" y="2091280"/>
            <a:ext cx="1777081" cy="369332"/>
          </a:xfrm>
          <a:prstGeom prst="rect">
            <a:avLst/>
          </a:prstGeom>
          <a:noFill/>
        </p:spPr>
        <p:txBody>
          <a:bodyPr wrap="square" rtlCol="0">
            <a:spAutoFit/>
          </a:bodyPr>
          <a:lstStyle/>
          <a:p>
            <a:r>
              <a:rPr kumimoji="1" lang="en-US" altLang="ja-JP" sz="1800" dirty="0">
                <a:solidFill>
                  <a:schemeClr val="accent2"/>
                </a:solidFill>
                <a:latin typeface="メイリオ" panose="020B0604030504040204" pitchFamily="50" charset="-128"/>
                <a:ea typeface="メイリオ" panose="020B0604030504040204" pitchFamily="50" charset="-128"/>
              </a:rPr>
              <a:t>Input Current</a:t>
            </a:r>
            <a:endParaRPr kumimoji="1" lang="ja-JP" altLang="en-US" sz="1800" dirty="0">
              <a:solidFill>
                <a:schemeClr val="accent2"/>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9B3460C2-07A3-33BE-B0C9-08D113CDD5A4}"/>
              </a:ext>
            </a:extLst>
          </p:cNvPr>
          <p:cNvSpPr txBox="1"/>
          <p:nvPr/>
        </p:nvSpPr>
        <p:spPr>
          <a:xfrm>
            <a:off x="8253663" y="2080670"/>
            <a:ext cx="1583857" cy="369332"/>
          </a:xfrm>
          <a:prstGeom prst="rect">
            <a:avLst/>
          </a:prstGeom>
          <a:noFill/>
        </p:spPr>
        <p:txBody>
          <a:bodyPr wrap="square" rtlCol="0">
            <a:spAutoFit/>
          </a:bodyPr>
          <a:lstStyle/>
          <a:p>
            <a:r>
              <a:rPr kumimoji="1" lang="en-US" altLang="ja-JP" sz="1800" dirty="0">
                <a:solidFill>
                  <a:schemeClr val="bg2">
                    <a:lumMod val="50000"/>
                    <a:lumOff val="50000"/>
                  </a:schemeClr>
                </a:solidFill>
                <a:latin typeface="メイリオ" panose="020B0604030504040204" pitchFamily="50" charset="-128"/>
                <a:ea typeface="メイリオ" panose="020B0604030504040204" pitchFamily="50" charset="-128"/>
              </a:rPr>
              <a:t>Leak Term</a:t>
            </a:r>
            <a:endParaRPr kumimoji="1" lang="ja-JP" altLang="en-US" sz="1800" dirty="0">
              <a:solidFill>
                <a:schemeClr val="bg2">
                  <a:lumMod val="50000"/>
                  <a:lumOff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82626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 塗りつぶしなし 28">
            <a:extLst>
              <a:ext uri="{FF2B5EF4-FFF2-40B4-BE49-F238E27FC236}">
                <a16:creationId xmlns:a16="http://schemas.microsoft.com/office/drawing/2014/main" id="{6305FBB0-8508-3226-96DA-B98546589EA9}"/>
              </a:ext>
            </a:extLst>
          </p:cNvPr>
          <p:cNvSpPr/>
          <p:nvPr/>
        </p:nvSpPr>
        <p:spPr>
          <a:xfrm>
            <a:off x="2458306" y="1853098"/>
            <a:ext cx="314398" cy="328656"/>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3" name="図 2">
            <a:extLst>
              <a:ext uri="{FF2B5EF4-FFF2-40B4-BE49-F238E27FC236}">
                <a16:creationId xmlns:a16="http://schemas.microsoft.com/office/drawing/2014/main" id="{4B7C3705-1E70-03D3-F4B0-9DC0E34B8BDA}"/>
              </a:ext>
            </a:extLst>
          </p:cNvPr>
          <p:cNvPicPr>
            <a:picLocks noChangeAspect="1"/>
          </p:cNvPicPr>
          <p:nvPr/>
        </p:nvPicPr>
        <p:blipFill>
          <a:blip r:embed="rId2"/>
          <a:stretch>
            <a:fillRect/>
          </a:stretch>
        </p:blipFill>
        <p:spPr>
          <a:xfrm>
            <a:off x="2158266" y="3985220"/>
            <a:ext cx="914479" cy="914479"/>
          </a:xfrm>
          <a:prstGeom prst="rect">
            <a:avLst/>
          </a:prstGeom>
        </p:spPr>
      </p:pic>
      <p:sp>
        <p:nvSpPr>
          <p:cNvPr id="4" name="円: 塗りつぶしなし 3">
            <a:extLst>
              <a:ext uri="{FF2B5EF4-FFF2-40B4-BE49-F238E27FC236}">
                <a16:creationId xmlns:a16="http://schemas.microsoft.com/office/drawing/2014/main" id="{2769C998-225E-126C-900A-938B7330BFC2}"/>
              </a:ext>
            </a:extLst>
          </p:cNvPr>
          <p:cNvSpPr/>
          <p:nvPr/>
        </p:nvSpPr>
        <p:spPr>
          <a:xfrm>
            <a:off x="1289606" y="2945150"/>
            <a:ext cx="1066800" cy="108966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6" name="円: 塗りつぶしなし 5">
            <a:extLst>
              <a:ext uri="{FF2B5EF4-FFF2-40B4-BE49-F238E27FC236}">
                <a16:creationId xmlns:a16="http://schemas.microsoft.com/office/drawing/2014/main" id="{4F7BF6E7-799E-FEBB-7DBE-411479F70931}"/>
              </a:ext>
            </a:extLst>
          </p:cNvPr>
          <p:cNvSpPr/>
          <p:nvPr/>
        </p:nvSpPr>
        <p:spPr>
          <a:xfrm>
            <a:off x="2686050" y="2870766"/>
            <a:ext cx="914479" cy="91448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7" name="円: 塗りつぶしなし 6">
            <a:extLst>
              <a:ext uri="{FF2B5EF4-FFF2-40B4-BE49-F238E27FC236}">
                <a16:creationId xmlns:a16="http://schemas.microsoft.com/office/drawing/2014/main" id="{A3842340-F06C-2120-D335-203F445B1086}"/>
              </a:ext>
            </a:extLst>
          </p:cNvPr>
          <p:cNvSpPr/>
          <p:nvPr/>
        </p:nvSpPr>
        <p:spPr>
          <a:xfrm>
            <a:off x="1876365" y="2217400"/>
            <a:ext cx="739140" cy="72775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8" name="円: 塗りつぶしなし 7">
            <a:extLst>
              <a:ext uri="{FF2B5EF4-FFF2-40B4-BE49-F238E27FC236}">
                <a16:creationId xmlns:a16="http://schemas.microsoft.com/office/drawing/2014/main" id="{6765389C-5623-C2F9-E340-4D45A5CC1047}"/>
              </a:ext>
            </a:extLst>
          </p:cNvPr>
          <p:cNvSpPr/>
          <p:nvPr/>
        </p:nvSpPr>
        <p:spPr>
          <a:xfrm>
            <a:off x="2756594" y="2187849"/>
            <a:ext cx="386695" cy="38862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フリーフォーム: 図形 17">
            <a:extLst>
              <a:ext uri="{FF2B5EF4-FFF2-40B4-BE49-F238E27FC236}">
                <a16:creationId xmlns:a16="http://schemas.microsoft.com/office/drawing/2014/main" id="{68557B8C-03A1-B154-3B1A-D0524568841B}"/>
              </a:ext>
            </a:extLst>
          </p:cNvPr>
          <p:cNvSpPr/>
          <p:nvPr/>
        </p:nvSpPr>
        <p:spPr>
          <a:xfrm>
            <a:off x="1665336" y="2065020"/>
            <a:ext cx="1558056" cy="2148840"/>
          </a:xfrm>
          <a:custGeom>
            <a:avLst/>
            <a:gdLst>
              <a:gd name="connsiteX0" fmla="*/ 942550 w 1558056"/>
              <a:gd name="connsiteY0" fmla="*/ 2148840 h 2148840"/>
              <a:gd name="connsiteX1" fmla="*/ 12910 w 1558056"/>
              <a:gd name="connsiteY1" fmla="*/ 1501140 h 2148840"/>
              <a:gd name="connsiteX2" fmla="*/ 1552150 w 1558056"/>
              <a:gd name="connsiteY2" fmla="*/ 1257300 h 2148840"/>
              <a:gd name="connsiteX3" fmla="*/ 569170 w 1558056"/>
              <a:gd name="connsiteY3" fmla="*/ 579120 h 2148840"/>
              <a:gd name="connsiteX4" fmla="*/ 1270210 w 1558056"/>
              <a:gd name="connsiteY4" fmla="*/ 335280 h 2148840"/>
              <a:gd name="connsiteX5" fmla="*/ 1011130 w 1558056"/>
              <a:gd name="connsiteY5" fmla="*/ 0 h 2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8056" h="2148840">
                <a:moveTo>
                  <a:pt x="942550" y="2148840"/>
                </a:moveTo>
                <a:cubicBezTo>
                  <a:pt x="426930" y="1899285"/>
                  <a:pt x="-88690" y="1649730"/>
                  <a:pt x="12910" y="1501140"/>
                </a:cubicBezTo>
                <a:cubicBezTo>
                  <a:pt x="114510" y="1352550"/>
                  <a:pt x="1459440" y="1410970"/>
                  <a:pt x="1552150" y="1257300"/>
                </a:cubicBezTo>
                <a:cubicBezTo>
                  <a:pt x="1644860" y="1103630"/>
                  <a:pt x="616160" y="732790"/>
                  <a:pt x="569170" y="579120"/>
                </a:cubicBezTo>
                <a:cubicBezTo>
                  <a:pt x="522180" y="425450"/>
                  <a:pt x="1196550" y="431800"/>
                  <a:pt x="1270210" y="335280"/>
                </a:cubicBezTo>
                <a:cubicBezTo>
                  <a:pt x="1343870" y="238760"/>
                  <a:pt x="1177500" y="119380"/>
                  <a:pt x="1011130" y="0"/>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21" name="矢印: 左 20">
            <a:extLst>
              <a:ext uri="{FF2B5EF4-FFF2-40B4-BE49-F238E27FC236}">
                <a16:creationId xmlns:a16="http://schemas.microsoft.com/office/drawing/2014/main" id="{30EC542B-51B2-51D9-C253-46C470B94D15}"/>
              </a:ext>
            </a:extLst>
          </p:cNvPr>
          <p:cNvSpPr/>
          <p:nvPr/>
        </p:nvSpPr>
        <p:spPr>
          <a:xfrm rot="1549693">
            <a:off x="796821" y="2967853"/>
            <a:ext cx="498099" cy="22860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左 21">
            <a:extLst>
              <a:ext uri="{FF2B5EF4-FFF2-40B4-BE49-F238E27FC236}">
                <a16:creationId xmlns:a16="http://schemas.microsoft.com/office/drawing/2014/main" id="{6B8CD011-7739-6258-74C7-4C3D7F58E471}"/>
              </a:ext>
            </a:extLst>
          </p:cNvPr>
          <p:cNvSpPr/>
          <p:nvPr/>
        </p:nvSpPr>
        <p:spPr>
          <a:xfrm rot="20768594">
            <a:off x="1461549" y="2547212"/>
            <a:ext cx="345497" cy="17526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 22">
            <a:extLst>
              <a:ext uri="{FF2B5EF4-FFF2-40B4-BE49-F238E27FC236}">
                <a16:creationId xmlns:a16="http://schemas.microsoft.com/office/drawing/2014/main" id="{41AA8292-A36B-81C9-1073-190B64613086}"/>
              </a:ext>
            </a:extLst>
          </p:cNvPr>
          <p:cNvSpPr/>
          <p:nvPr/>
        </p:nvSpPr>
        <p:spPr>
          <a:xfrm rot="20458402" flipH="1">
            <a:off x="3162708" y="2175328"/>
            <a:ext cx="345497" cy="17526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左 23">
            <a:extLst>
              <a:ext uri="{FF2B5EF4-FFF2-40B4-BE49-F238E27FC236}">
                <a16:creationId xmlns:a16="http://schemas.microsoft.com/office/drawing/2014/main" id="{B0017726-B102-142D-E94B-132B98F7EE18}"/>
              </a:ext>
            </a:extLst>
          </p:cNvPr>
          <p:cNvSpPr/>
          <p:nvPr/>
        </p:nvSpPr>
        <p:spPr>
          <a:xfrm rot="12955460">
            <a:off x="3617017" y="3573300"/>
            <a:ext cx="437575" cy="20285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左 29">
            <a:extLst>
              <a:ext uri="{FF2B5EF4-FFF2-40B4-BE49-F238E27FC236}">
                <a16:creationId xmlns:a16="http://schemas.microsoft.com/office/drawing/2014/main" id="{A9B45B47-BA9E-E136-92D3-730D7736AA46}"/>
              </a:ext>
            </a:extLst>
          </p:cNvPr>
          <p:cNvSpPr/>
          <p:nvPr/>
        </p:nvSpPr>
        <p:spPr>
          <a:xfrm rot="4302351">
            <a:off x="2424703" y="1614937"/>
            <a:ext cx="273200" cy="1266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4325D0F-72FC-5A1D-8750-CCC643410DA3}"/>
              </a:ext>
            </a:extLst>
          </p:cNvPr>
          <p:cNvPicPr>
            <a:picLocks noChangeAspect="1"/>
          </p:cNvPicPr>
          <p:nvPr/>
        </p:nvPicPr>
        <p:blipFill>
          <a:blip r:embed="rId2"/>
          <a:stretch>
            <a:fillRect/>
          </a:stretch>
        </p:blipFill>
        <p:spPr>
          <a:xfrm>
            <a:off x="5549166" y="4213860"/>
            <a:ext cx="914479" cy="914479"/>
          </a:xfrm>
          <a:prstGeom prst="rect">
            <a:avLst/>
          </a:prstGeom>
        </p:spPr>
      </p:pic>
      <p:cxnSp>
        <p:nvCxnSpPr>
          <p:cNvPr id="37" name="直線矢印コネクタ 36">
            <a:extLst>
              <a:ext uri="{FF2B5EF4-FFF2-40B4-BE49-F238E27FC236}">
                <a16:creationId xmlns:a16="http://schemas.microsoft.com/office/drawing/2014/main" id="{4FE09BD0-6825-407A-D2AD-15739F775ABE}"/>
              </a:ext>
            </a:extLst>
          </p:cNvPr>
          <p:cNvCxnSpPr>
            <a:cxnSpLocks/>
          </p:cNvCxnSpPr>
          <p:nvPr/>
        </p:nvCxnSpPr>
        <p:spPr>
          <a:xfrm flipV="1">
            <a:off x="6356582" y="4671098"/>
            <a:ext cx="518180"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77A7356D-4BFC-F374-55A7-884AEB75A131}"/>
              </a:ext>
            </a:extLst>
          </p:cNvPr>
          <p:cNvCxnSpPr>
            <a:cxnSpLocks/>
          </p:cNvCxnSpPr>
          <p:nvPr/>
        </p:nvCxnSpPr>
        <p:spPr>
          <a:xfrm>
            <a:off x="6096000" y="5033050"/>
            <a:ext cx="411480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2" name="グラフィックス 41" descr="フラグ 枠線">
            <a:extLst>
              <a:ext uri="{FF2B5EF4-FFF2-40B4-BE49-F238E27FC236}">
                <a16:creationId xmlns:a16="http://schemas.microsoft.com/office/drawing/2014/main" id="{F1AA7227-F85E-0776-BA39-CE9F2FC9F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572" y="4247236"/>
            <a:ext cx="847725" cy="847725"/>
          </a:xfrm>
          <a:prstGeom prst="rect">
            <a:avLst/>
          </a:prstGeom>
        </p:spPr>
      </p:pic>
      <p:sp>
        <p:nvSpPr>
          <p:cNvPr id="43" name="楕円 42">
            <a:extLst>
              <a:ext uri="{FF2B5EF4-FFF2-40B4-BE49-F238E27FC236}">
                <a16:creationId xmlns:a16="http://schemas.microsoft.com/office/drawing/2014/main" id="{12A15E95-F242-AE97-1123-2294F4A45AB1}"/>
              </a:ext>
            </a:extLst>
          </p:cNvPr>
          <p:cNvSpPr/>
          <p:nvPr/>
        </p:nvSpPr>
        <p:spPr>
          <a:xfrm>
            <a:off x="7393153" y="4034809"/>
            <a:ext cx="76200"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D08092C8-D238-CC40-1948-5353C030E828}"/>
              </a:ext>
            </a:extLst>
          </p:cNvPr>
          <p:cNvSpPr/>
          <p:nvPr/>
        </p:nvSpPr>
        <p:spPr>
          <a:xfrm>
            <a:off x="7800482" y="3703816"/>
            <a:ext cx="13387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081A124-ADCA-6873-3A4D-527FF360776D}"/>
              </a:ext>
            </a:extLst>
          </p:cNvPr>
          <p:cNvSpPr/>
          <p:nvPr/>
        </p:nvSpPr>
        <p:spPr>
          <a:xfrm>
            <a:off x="8570334" y="3915748"/>
            <a:ext cx="13387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FCA229C6-90B5-73C9-0D3F-1EDF6DF3BF4D}"/>
              </a:ext>
            </a:extLst>
          </p:cNvPr>
          <p:cNvSpPr/>
          <p:nvPr/>
        </p:nvSpPr>
        <p:spPr>
          <a:xfrm>
            <a:off x="8940066" y="4064356"/>
            <a:ext cx="76200"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487A216-F228-EC92-997C-3F5FD73D2D7F}"/>
              </a:ext>
            </a:extLst>
          </p:cNvPr>
          <p:cNvSpPr/>
          <p:nvPr/>
        </p:nvSpPr>
        <p:spPr>
          <a:xfrm>
            <a:off x="9455534" y="3885233"/>
            <a:ext cx="20281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018C6A06-BD84-38C0-94ED-93DF08835FB4}"/>
              </a:ext>
            </a:extLst>
          </p:cNvPr>
          <p:cNvCxnSpPr>
            <a:cxnSpLocks/>
          </p:cNvCxnSpPr>
          <p:nvPr/>
        </p:nvCxnSpPr>
        <p:spPr>
          <a:xfrm>
            <a:off x="7420094" y="5152111"/>
            <a:ext cx="41848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F650481-4AFA-6761-703A-74D1EC52EC1B}"/>
              </a:ext>
            </a:extLst>
          </p:cNvPr>
          <p:cNvCxnSpPr>
            <a:cxnSpLocks/>
          </p:cNvCxnSpPr>
          <p:nvPr/>
        </p:nvCxnSpPr>
        <p:spPr>
          <a:xfrm>
            <a:off x="7838583" y="5152111"/>
            <a:ext cx="82752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DC1F4C6-B0C9-C1C0-76B9-72F186F5DABA}"/>
              </a:ext>
            </a:extLst>
          </p:cNvPr>
          <p:cNvCxnSpPr>
            <a:cxnSpLocks/>
          </p:cNvCxnSpPr>
          <p:nvPr/>
        </p:nvCxnSpPr>
        <p:spPr>
          <a:xfrm>
            <a:off x="8666109" y="5152111"/>
            <a:ext cx="31205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E8880CB1-AB18-489D-0B82-88007BCF6EC2}"/>
              </a:ext>
            </a:extLst>
          </p:cNvPr>
          <p:cNvCxnSpPr>
            <a:cxnSpLocks/>
          </p:cNvCxnSpPr>
          <p:nvPr/>
        </p:nvCxnSpPr>
        <p:spPr>
          <a:xfrm>
            <a:off x="8978166" y="5152111"/>
            <a:ext cx="51546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01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11FE18-F67C-D87F-D32C-B87FF7702534}"/>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210A78DD-5950-FF2F-6B57-78EE4FE543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5</a:t>
            </a:fld>
            <a:endParaRPr lang="ja-JP" altLang="en-US"/>
          </a:p>
        </p:txBody>
      </p:sp>
      <p:sp>
        <p:nvSpPr>
          <p:cNvPr id="4" name="テキスト プレースホルダー 3">
            <a:extLst>
              <a:ext uri="{FF2B5EF4-FFF2-40B4-BE49-F238E27FC236}">
                <a16:creationId xmlns:a16="http://schemas.microsoft.com/office/drawing/2014/main" id="{CC66D98F-50A9-B32B-E6D9-9867C28F5983}"/>
              </a:ext>
            </a:extLst>
          </p:cNvPr>
          <p:cNvSpPr>
            <a:spLocks noGrp="1"/>
          </p:cNvSpPr>
          <p:nvPr>
            <p:ph type="body" idx="1"/>
          </p:nvPr>
        </p:nvSpPr>
        <p:spPr/>
        <p:txBody>
          <a:bodyPr/>
          <a:lstStyle/>
          <a:p>
            <a:r>
              <a:rPr kumimoji="1" lang="en-US" altLang="ja-JP" dirty="0"/>
              <a:t>Research using SNN for drone flight control</a:t>
            </a:r>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pPr marL="107950" indent="0">
              <a:buNone/>
            </a:pPr>
            <a:endParaRPr kumimoji="1" lang="en-US" altLang="ja-JP" dirty="0"/>
          </a:p>
          <a:p>
            <a:pPr marL="450850" indent="-342900"/>
            <a:r>
              <a:rPr lang="en-US" altLang="ja-JP" b="0" dirty="0"/>
              <a:t>This investigation focused on two applications</a:t>
            </a:r>
            <a:r>
              <a:rPr lang="en-US" altLang="ja-JP" dirty="0"/>
              <a:t>: </a:t>
            </a:r>
            <a:br>
              <a:rPr lang="en-US" altLang="ja-JP" dirty="0"/>
            </a:br>
            <a:r>
              <a:rPr lang="en-US" altLang="ja-JP" dirty="0"/>
              <a:t>	low-level control (attitude control) </a:t>
            </a:r>
            <a:r>
              <a:rPr lang="en-US" altLang="ja-JP" b="0" dirty="0"/>
              <a:t>and</a:t>
            </a:r>
            <a:r>
              <a:rPr lang="en-US" altLang="ja-JP" dirty="0"/>
              <a:t> path planning</a:t>
            </a:r>
          </a:p>
          <a:p>
            <a:pPr marL="450850" indent="-342900"/>
            <a:endParaRPr kumimoji="1" lang="en-US" altLang="ja-JP" dirty="0"/>
          </a:p>
          <a:p>
            <a:pPr marL="565150" indent="-457200"/>
            <a:endParaRPr kumimoji="1" lang="en-US" altLang="ja-JP" b="0" dirty="0"/>
          </a:p>
          <a:p>
            <a:pPr marL="565150" indent="-457200"/>
            <a:endParaRPr kumimoji="1" lang="en-US" altLang="ja-JP" b="0" dirty="0"/>
          </a:p>
          <a:p>
            <a:pPr marL="565150" indent="-457200"/>
            <a:endParaRPr kumimoji="1" lang="en-US" altLang="ja-JP" b="0" dirty="0"/>
          </a:p>
        </p:txBody>
      </p:sp>
      <p:graphicFrame>
        <p:nvGraphicFramePr>
          <p:cNvPr id="5" name="表 4">
            <a:extLst>
              <a:ext uri="{FF2B5EF4-FFF2-40B4-BE49-F238E27FC236}">
                <a16:creationId xmlns:a16="http://schemas.microsoft.com/office/drawing/2014/main" id="{4E5B05D7-1EC5-91E4-5632-C132EA24B93E}"/>
              </a:ext>
            </a:extLst>
          </p:cNvPr>
          <p:cNvGraphicFramePr>
            <a:graphicFrameLocks noGrp="1"/>
          </p:cNvGraphicFramePr>
          <p:nvPr>
            <p:extLst>
              <p:ext uri="{D42A27DB-BD31-4B8C-83A1-F6EECF244321}">
                <p14:modId xmlns:p14="http://schemas.microsoft.com/office/powerpoint/2010/main" val="3723238197"/>
              </p:ext>
            </p:extLst>
          </p:nvPr>
        </p:nvGraphicFramePr>
        <p:xfrm>
          <a:off x="584280" y="1434757"/>
          <a:ext cx="10769521" cy="2895955"/>
        </p:xfrm>
        <a:graphic>
          <a:graphicData uri="http://schemas.openxmlformats.org/drawingml/2006/table">
            <a:tbl>
              <a:tblPr>
                <a:tableStyleId>{9D7B26C5-4107-4FEC-AEDC-1716B250A1EF}</a:tableStyleId>
              </a:tblPr>
              <a:tblGrid>
                <a:gridCol w="2164049">
                  <a:extLst>
                    <a:ext uri="{9D8B030D-6E8A-4147-A177-3AD203B41FA5}">
                      <a16:colId xmlns:a16="http://schemas.microsoft.com/office/drawing/2014/main" val="1402347898"/>
                    </a:ext>
                  </a:extLst>
                </a:gridCol>
                <a:gridCol w="2021791">
                  <a:extLst>
                    <a:ext uri="{9D8B030D-6E8A-4147-A177-3AD203B41FA5}">
                      <a16:colId xmlns:a16="http://schemas.microsoft.com/office/drawing/2014/main" val="3758248711"/>
                    </a:ext>
                  </a:extLst>
                </a:gridCol>
                <a:gridCol w="2430780">
                  <a:extLst>
                    <a:ext uri="{9D8B030D-6E8A-4147-A177-3AD203B41FA5}">
                      <a16:colId xmlns:a16="http://schemas.microsoft.com/office/drawing/2014/main" val="1628056103"/>
                    </a:ext>
                  </a:extLst>
                </a:gridCol>
                <a:gridCol w="1853600">
                  <a:extLst>
                    <a:ext uri="{9D8B030D-6E8A-4147-A177-3AD203B41FA5}">
                      <a16:colId xmlns:a16="http://schemas.microsoft.com/office/drawing/2014/main" val="163526690"/>
                    </a:ext>
                  </a:extLst>
                </a:gridCol>
                <a:gridCol w="2299301">
                  <a:extLst>
                    <a:ext uri="{9D8B030D-6E8A-4147-A177-3AD203B41FA5}">
                      <a16:colId xmlns:a16="http://schemas.microsoft.com/office/drawing/2014/main" val="2965557483"/>
                    </a:ext>
                  </a:extLst>
                </a:gridCol>
              </a:tblGrid>
              <a:tr h="568746">
                <a:tc>
                  <a:txBody>
                    <a:bodyPr/>
                    <a:lstStyle/>
                    <a:p>
                      <a:pPr algn="ctr" rtl="0">
                        <a:buNone/>
                      </a:pPr>
                      <a:r>
                        <a:rPr lang="en-US" altLang="ja-JP" sz="2000" b="1" dirty="0">
                          <a:solidFill>
                            <a:schemeClr val="bg1"/>
                          </a:solidFill>
                          <a:effectLst/>
                          <a:latin typeface="Google Sans Text"/>
                        </a:rPr>
                        <a:t>Application</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Sensor </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SNN output</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Platform</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Introduction paper</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extLst>
                  <a:ext uri="{0D108BD9-81ED-4DB2-BD59-A6C34878D82A}">
                    <a16:rowId xmlns:a16="http://schemas.microsoft.com/office/drawing/2014/main" val="1340102578"/>
                  </a:ext>
                </a:extLst>
              </a:tr>
              <a:tr h="891917">
                <a:tc>
                  <a:txBody>
                    <a:bodyPr/>
                    <a:lstStyle/>
                    <a:p>
                      <a:pPr algn="ctr" rtl="0">
                        <a:buNone/>
                      </a:pPr>
                      <a:r>
                        <a:rPr lang="en-US" altLang="ja-JP" sz="2000" b="1" dirty="0">
                          <a:solidFill>
                            <a:srgbClr val="1B1C1D"/>
                          </a:solidFill>
                          <a:effectLst/>
                          <a:latin typeface="Google Sans Text"/>
                        </a:rPr>
                        <a:t>Low-level control (Attitude control)</a:t>
                      </a:r>
                      <a:endParaRPr lang="ja-JP" alt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solidFill>
                      <a:schemeClr val="tx2"/>
                    </a:solidFill>
                  </a:tcPr>
                </a:tc>
                <a:tc>
                  <a:txBody>
                    <a:bodyPr/>
                    <a:lstStyle/>
                    <a:p>
                      <a:pPr algn="ctr" rtl="0">
                        <a:buNone/>
                      </a:pPr>
                      <a:r>
                        <a:rPr lang="en-US" sz="2000" b="1" dirty="0">
                          <a:solidFill>
                            <a:srgbClr val="1B1C1D"/>
                          </a:solidFill>
                          <a:effectLst/>
                        </a:rPr>
                        <a:t>IMU</a:t>
                      </a:r>
                      <a:endParaRPr 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altLang="ja-JP" sz="2000" b="1" dirty="0">
                          <a:solidFill>
                            <a:srgbClr val="1B1C1D"/>
                          </a:solidFill>
                          <a:effectLst/>
                          <a:latin typeface="Google Sans Text"/>
                        </a:rPr>
                        <a:t>Attitude / control</a:t>
                      </a:r>
                      <a:endParaRPr 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sz="2000" dirty="0">
                          <a:solidFill>
                            <a:srgbClr val="1B1C1D"/>
                          </a:solidFill>
                          <a:effectLst/>
                          <a:latin typeface="Google Sans Text"/>
                        </a:rPr>
                        <a:t>Microprocessor</a:t>
                      </a: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sz="2000" b="1" dirty="0">
                          <a:solidFill>
                            <a:srgbClr val="1B1C1D"/>
                          </a:solidFill>
                          <a:effectLst/>
                        </a:rPr>
                        <a:t>Paper 1</a:t>
                      </a:r>
                      <a:endParaRPr lang="en-US" sz="2000"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36214078"/>
                  </a:ext>
                </a:extLst>
              </a:tr>
              <a:tr h="892386">
                <a:tc>
                  <a:txBody>
                    <a:bodyPr/>
                    <a:lstStyle/>
                    <a:p>
                      <a:pPr algn="ctr" rtl="0">
                        <a:buNone/>
                      </a:pPr>
                      <a:r>
                        <a:rPr lang="en-US" altLang="ja-JP" sz="2000" b="1" dirty="0">
                          <a:solidFill>
                            <a:srgbClr val="1B1C1D"/>
                          </a:solidFill>
                          <a:effectLst/>
                          <a:latin typeface="Google Sans Text"/>
                        </a:rPr>
                        <a:t>Low-level control (Attitude control)</a:t>
                      </a:r>
                      <a:endParaRPr lang="ja-JP" altLang="en-US" sz="2000" b="1" dirty="0">
                        <a:solidFill>
                          <a:srgbClr val="1B1C1D"/>
                        </a:solidFill>
                        <a:effectLst/>
                        <a:latin typeface="Google Sans Text"/>
                      </a:endParaRPr>
                    </a:p>
                  </a:txBody>
                  <a:tcPr marL="114300" marR="114300" marT="76200" marB="76200" anchor="ctr">
                    <a:solidFill>
                      <a:schemeClr val="tx2"/>
                    </a:solidFill>
                  </a:tcPr>
                </a:tc>
                <a:tc>
                  <a:txBody>
                    <a:bodyPr/>
                    <a:lstStyle/>
                    <a:p>
                      <a:pPr algn="ctr" rtl="0">
                        <a:buNone/>
                      </a:pPr>
                      <a:r>
                        <a:rPr lang="en-US" sz="2000" b="1" dirty="0">
                          <a:solidFill>
                            <a:srgbClr val="1B1C1D"/>
                          </a:solidFill>
                          <a:effectLst/>
                        </a:rPr>
                        <a:t>Event camera</a:t>
                      </a:r>
                      <a:endParaRPr lang="en-US" sz="2000" b="1" dirty="0">
                        <a:solidFill>
                          <a:srgbClr val="1B1C1D"/>
                        </a:solidFill>
                        <a:effectLst/>
                        <a:latin typeface="Google Sans Text"/>
                      </a:endParaRPr>
                    </a:p>
                  </a:txBody>
                  <a:tcPr marL="114300" marR="114300" marT="76200" marB="76200" anchor="ctr"/>
                </a:tc>
                <a:tc>
                  <a:txBody>
                    <a:bodyPr/>
                    <a:lstStyle/>
                    <a:p>
                      <a:pPr algn="ctr" rtl="0">
                        <a:buNone/>
                      </a:pPr>
                      <a:r>
                        <a:rPr lang="en-US" sz="2000" b="1" dirty="0">
                          <a:solidFill>
                            <a:srgbClr val="1B1C1D"/>
                          </a:solidFill>
                          <a:effectLst/>
                          <a:latin typeface="Google Sans Text"/>
                        </a:rPr>
                        <a:t>Optical flow</a:t>
                      </a:r>
                    </a:p>
                  </a:txBody>
                  <a:tcPr marL="114300" marR="114300" marT="76200" marB="76200" anchor="ctr"/>
                </a:tc>
                <a:tc>
                  <a:txBody>
                    <a:bodyPr/>
                    <a:lstStyle/>
                    <a:p>
                      <a:pPr algn="ctr" rtl="0">
                        <a:buNone/>
                      </a:pPr>
                      <a:r>
                        <a:rPr lang="en-US" sz="2000" dirty="0">
                          <a:solidFill>
                            <a:srgbClr val="FF0000"/>
                          </a:solidFill>
                          <a:effectLst/>
                          <a:latin typeface="Google Sans Text"/>
                        </a:rPr>
                        <a:t>Neuromorphic processor</a:t>
                      </a:r>
                    </a:p>
                  </a:txBody>
                  <a:tcPr marL="114300" marR="114300" marT="76200" marB="76200" anchor="ctr"/>
                </a:tc>
                <a:tc>
                  <a:txBody>
                    <a:bodyPr/>
                    <a:lstStyle/>
                    <a:p>
                      <a:pPr algn="ctr" rtl="0">
                        <a:buNone/>
                      </a:pPr>
                      <a:r>
                        <a:rPr lang="en-US" sz="2000" b="1" dirty="0">
                          <a:solidFill>
                            <a:srgbClr val="1B1C1D"/>
                          </a:solidFill>
                          <a:effectLst/>
                        </a:rPr>
                        <a:t>Paper 2</a:t>
                      </a:r>
                      <a:endParaRPr lang="en-US" sz="2000" dirty="0">
                        <a:solidFill>
                          <a:srgbClr val="1B1C1D"/>
                        </a:solidFill>
                        <a:effectLst/>
                        <a:latin typeface="Google Sans Text"/>
                      </a:endParaRPr>
                    </a:p>
                  </a:txBody>
                  <a:tcPr marL="114300" marR="114300" marT="76200" marB="76200" anchor="ctr"/>
                </a:tc>
                <a:extLst>
                  <a:ext uri="{0D108BD9-81ED-4DB2-BD59-A6C34878D82A}">
                    <a16:rowId xmlns:a16="http://schemas.microsoft.com/office/drawing/2014/main" val="2674729568"/>
                  </a:ext>
                </a:extLst>
              </a:tr>
              <a:tr h="542906">
                <a:tc>
                  <a:txBody>
                    <a:bodyPr/>
                    <a:lstStyle/>
                    <a:p>
                      <a:pPr algn="ctr" rtl="0">
                        <a:buNone/>
                      </a:pPr>
                      <a:r>
                        <a:rPr lang="en-US" altLang="ja-JP" sz="2000" b="1" dirty="0">
                          <a:solidFill>
                            <a:srgbClr val="1B1C1D"/>
                          </a:solidFill>
                          <a:effectLst/>
                          <a:latin typeface="Google Sans Text"/>
                        </a:rPr>
                        <a:t>Path</a:t>
                      </a:r>
                      <a:r>
                        <a:rPr lang="ja-JP" altLang="en-US" sz="2000" b="1" dirty="0">
                          <a:solidFill>
                            <a:srgbClr val="1B1C1D"/>
                          </a:solidFill>
                          <a:effectLst/>
                          <a:latin typeface="Google Sans Text"/>
                        </a:rPr>
                        <a:t> </a:t>
                      </a:r>
                      <a:r>
                        <a:rPr lang="en-US" altLang="ja-JP" sz="2000" b="1" dirty="0">
                          <a:solidFill>
                            <a:srgbClr val="1B1C1D"/>
                          </a:solidFill>
                          <a:effectLst/>
                          <a:latin typeface="Google Sans Text"/>
                        </a:rPr>
                        <a:t>planning</a:t>
                      </a:r>
                      <a:endParaRPr lang="ja-JP" altLang="en-US" sz="2000" b="1" dirty="0">
                        <a:solidFill>
                          <a:srgbClr val="1B1C1D"/>
                        </a:solidFill>
                        <a:effectLst/>
                        <a:latin typeface="Google Sans Text"/>
                      </a:endParaRPr>
                    </a:p>
                  </a:txBody>
                  <a:tcPr marL="114300" marR="114300" marT="76200" marB="76200" anchor="ctr">
                    <a:solidFill>
                      <a:schemeClr val="tx2">
                        <a:lumMod val="90000"/>
                      </a:schemeClr>
                    </a:solidFill>
                  </a:tcPr>
                </a:tc>
                <a:tc>
                  <a:txBody>
                    <a:bodyPr/>
                    <a:lstStyle/>
                    <a:p>
                      <a:pPr algn="ctr" rtl="0">
                        <a:buNone/>
                      </a:pPr>
                      <a:r>
                        <a:rPr lang="en-US" altLang="ja-JP" sz="2000" dirty="0">
                          <a:solidFill>
                            <a:srgbClr val="1B1C1D"/>
                          </a:solidFill>
                          <a:effectLst/>
                          <a:latin typeface="Google Sans Text"/>
                        </a:rPr>
                        <a:t>- </a:t>
                      </a:r>
                      <a:endParaRPr lang="ja-JP" altLang="en-US" sz="2000" dirty="0">
                        <a:solidFill>
                          <a:srgbClr val="1B1C1D"/>
                        </a:solidFill>
                        <a:effectLst/>
                        <a:latin typeface="Google Sans Text"/>
                      </a:endParaRPr>
                    </a:p>
                  </a:txBody>
                  <a:tcPr marL="114300" marR="114300" marT="76200" marB="76200" anchor="ctr"/>
                </a:tc>
                <a:tc>
                  <a:txBody>
                    <a:bodyPr/>
                    <a:lstStyle/>
                    <a:p>
                      <a:pPr algn="ctr" rtl="0">
                        <a:buNone/>
                      </a:pPr>
                      <a:r>
                        <a:rPr lang="en-US" altLang="ja-JP" sz="2000" b="1" dirty="0">
                          <a:solidFill>
                            <a:srgbClr val="1B1C1D"/>
                          </a:solidFill>
                          <a:effectLst/>
                          <a:latin typeface="Google Sans Text"/>
                        </a:rPr>
                        <a:t>Attitude</a:t>
                      </a:r>
                      <a:endParaRPr lang="ja-JP" altLang="en-US" sz="2000" b="1" dirty="0">
                        <a:solidFill>
                          <a:srgbClr val="1B1C1D"/>
                        </a:solidFill>
                        <a:effectLst/>
                        <a:latin typeface="Google Sans Text"/>
                      </a:endParaRPr>
                    </a:p>
                  </a:txBody>
                  <a:tcPr marL="114300" marR="114300" marT="76200" marB="76200" anchor="ctr"/>
                </a:tc>
                <a:tc>
                  <a:txBody>
                    <a:bodyPr/>
                    <a:lstStyle/>
                    <a:p>
                      <a:pPr algn="ctr" rtl="0">
                        <a:buNone/>
                      </a:pPr>
                      <a:r>
                        <a:rPr lang="en-US" altLang="ja-JP" sz="2000" dirty="0">
                          <a:solidFill>
                            <a:srgbClr val="1B1C1D"/>
                          </a:solidFill>
                          <a:effectLst/>
                          <a:latin typeface="Google Sans Text"/>
                        </a:rPr>
                        <a:t>Simulator</a:t>
                      </a:r>
                      <a:endParaRPr lang="ja-JP" altLang="en-US" sz="2000" dirty="0">
                        <a:solidFill>
                          <a:srgbClr val="1B1C1D"/>
                        </a:solidFill>
                        <a:effectLst/>
                        <a:latin typeface="Google Sans Text"/>
                      </a:endParaRPr>
                    </a:p>
                  </a:txBody>
                  <a:tcPr marL="114300" marR="114300" marT="76200" marB="76200" anchor="ctr"/>
                </a:tc>
                <a:tc>
                  <a:txBody>
                    <a:bodyPr/>
                    <a:lstStyle/>
                    <a:p>
                      <a:pPr algn="ctr" rtl="0">
                        <a:buNone/>
                      </a:pPr>
                      <a:r>
                        <a:rPr lang="en-US" sz="2000" b="1" dirty="0">
                          <a:solidFill>
                            <a:srgbClr val="1B1C1D"/>
                          </a:solidFill>
                          <a:effectLst/>
                        </a:rPr>
                        <a:t>Paper 3</a:t>
                      </a:r>
                      <a:endParaRPr lang="en-US" sz="2000" dirty="0">
                        <a:solidFill>
                          <a:srgbClr val="1B1C1D"/>
                        </a:solidFill>
                        <a:effectLst/>
                        <a:latin typeface="Google Sans Text"/>
                      </a:endParaRPr>
                    </a:p>
                  </a:txBody>
                  <a:tcPr marL="114300" marR="114300" marT="76200" marB="76200" anchor="ctr"/>
                </a:tc>
                <a:extLst>
                  <a:ext uri="{0D108BD9-81ED-4DB2-BD59-A6C34878D82A}">
                    <a16:rowId xmlns:a16="http://schemas.microsoft.com/office/drawing/2014/main" val="361474215"/>
                  </a:ext>
                </a:extLst>
              </a:tr>
            </a:tbl>
          </a:graphicData>
        </a:graphic>
      </p:graphicFrame>
    </p:spTree>
    <p:extLst>
      <p:ext uri="{BB962C8B-B14F-4D97-AF65-F5344CB8AC3E}">
        <p14:creationId xmlns:p14="http://schemas.microsoft.com/office/powerpoint/2010/main" val="34089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0B299-0C93-504C-1679-DEB10C96A31C}"/>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8D0207F1-96E9-7D2B-EA0E-AB920A3AC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6</a:t>
            </a:fld>
            <a:endParaRPr lang="ja-JP" altLang="en-US"/>
          </a:p>
        </p:txBody>
      </p:sp>
      <p:sp>
        <p:nvSpPr>
          <p:cNvPr id="6" name="テキスト プレースホルダー 3">
            <a:extLst>
              <a:ext uri="{FF2B5EF4-FFF2-40B4-BE49-F238E27FC236}">
                <a16:creationId xmlns:a16="http://schemas.microsoft.com/office/drawing/2014/main" id="{D8FDB880-710F-95CE-07F4-2476E95F67FB}"/>
              </a:ext>
            </a:extLst>
          </p:cNvPr>
          <p:cNvSpPr>
            <a:spLocks noGrp="1"/>
          </p:cNvSpPr>
          <p:nvPr>
            <p:ph type="body" idx="1"/>
          </p:nvPr>
        </p:nvSpPr>
        <p:spPr>
          <a:xfrm>
            <a:off x="407669" y="2221049"/>
            <a:ext cx="11376660" cy="4210285"/>
          </a:xfrm>
        </p:spPr>
        <p:txBody>
          <a:bodyPr/>
          <a:lstStyle/>
          <a:p>
            <a:r>
              <a:rPr kumimoji="1" lang="en-US" altLang="ja-JP" dirty="0"/>
              <a:t>Key point</a:t>
            </a:r>
          </a:p>
          <a:p>
            <a:pPr lvl="1"/>
            <a:r>
              <a:rPr kumimoji="1" lang="en-US" altLang="ja-JP" dirty="0"/>
              <a:t>This paper propose an </a:t>
            </a:r>
            <a:r>
              <a:rPr kumimoji="1" lang="en-US" altLang="ja-JP" b="1" dirty="0"/>
              <a:t>SNN model </a:t>
            </a:r>
            <a:r>
              <a:rPr kumimoji="1" lang="en-US" altLang="ja-JP" dirty="0"/>
              <a:t>that outputs </a:t>
            </a:r>
            <a:br>
              <a:rPr kumimoji="1" lang="en-US" altLang="ja-JP" dirty="0"/>
            </a:br>
            <a:r>
              <a:rPr kumimoji="1" lang="en-US" altLang="ja-JP" b="1" dirty="0"/>
              <a:t>low-level control </a:t>
            </a:r>
            <a:r>
              <a:rPr kumimoji="1" lang="en-US" altLang="ja-JP" dirty="0"/>
              <a:t>commands from </a:t>
            </a:r>
            <a:r>
              <a:rPr kumimoji="1" lang="en-US" altLang="ja-JP" b="1" dirty="0">
                <a:solidFill>
                  <a:srgbClr val="FF0000"/>
                </a:solidFill>
              </a:rPr>
              <a:t>IMU</a:t>
            </a:r>
            <a:r>
              <a:rPr kumimoji="1" lang="en-US" altLang="ja-JP" dirty="0"/>
              <a:t> inputs.</a:t>
            </a:r>
          </a:p>
          <a:p>
            <a:pPr lvl="3"/>
            <a:endParaRPr kumimoji="1" lang="en-US" altLang="ja-JP" dirty="0"/>
          </a:p>
          <a:p>
            <a:r>
              <a:rPr kumimoji="1" lang="en-US" altLang="ja-JP" dirty="0"/>
              <a:t>Network Architecture</a:t>
            </a:r>
          </a:p>
          <a:p>
            <a:pPr lvl="1"/>
            <a:r>
              <a:rPr kumimoji="1" lang="en-US" altLang="ja-JP" dirty="0"/>
              <a:t>Divided into two subnetworks</a:t>
            </a:r>
          </a:p>
          <a:p>
            <a:pPr lvl="2">
              <a:lnSpc>
                <a:spcPct val="150000"/>
              </a:lnSpc>
              <a:buFont typeface="+mj-lt"/>
              <a:buAutoNum type="arabicPeriod"/>
            </a:pPr>
            <a:r>
              <a:rPr kumimoji="1" lang="en-US" altLang="ja-JP" dirty="0"/>
              <a:t>Perception</a:t>
            </a:r>
            <a:r>
              <a:rPr kumimoji="1" lang="ja-JP" altLang="en-US" dirty="0"/>
              <a:t> </a:t>
            </a:r>
            <a:r>
              <a:rPr kumimoji="1" lang="en-US" altLang="ja-JP" dirty="0"/>
              <a:t>network</a:t>
            </a:r>
            <a:r>
              <a:rPr kumimoji="1" lang="ja-JP" altLang="en-US" dirty="0"/>
              <a:t> </a:t>
            </a:r>
            <a:r>
              <a:rPr kumimoji="1" lang="en-US" altLang="ja-JP" dirty="0"/>
              <a:t>(</a:t>
            </a:r>
            <a:r>
              <a:rPr kumimoji="1" lang="en-US" altLang="ja-JP" dirty="0">
                <a:solidFill>
                  <a:srgbClr val="FF0000"/>
                </a:solidFill>
              </a:rPr>
              <a:t>SNN</a:t>
            </a:r>
            <a:r>
              <a:rPr kumimoji="1" lang="en-US" altLang="ja-JP" dirty="0"/>
              <a:t>)</a:t>
            </a:r>
          </a:p>
          <a:p>
            <a:pPr lvl="3"/>
            <a:r>
              <a:rPr kumimoji="1" lang="en-US" altLang="ja-JP" sz="1800" dirty="0"/>
              <a:t>Input : [Angular velocity, Acceleration]</a:t>
            </a:r>
          </a:p>
          <a:p>
            <a:pPr lvl="3"/>
            <a:r>
              <a:rPr kumimoji="1" lang="en-US" altLang="ja-JP" sz="1800" dirty="0"/>
              <a:t>Output : [Attitude (Euler kernel)</a:t>
            </a:r>
          </a:p>
          <a:p>
            <a:pPr lvl="2">
              <a:lnSpc>
                <a:spcPct val="150000"/>
              </a:lnSpc>
              <a:buFont typeface="+mj-lt"/>
              <a:buAutoNum type="arabicPeriod"/>
            </a:pPr>
            <a:r>
              <a:rPr kumimoji="1" lang="ja-JP" altLang="en-US" dirty="0"/>
              <a:t> </a:t>
            </a:r>
            <a:r>
              <a:rPr kumimoji="1" lang="en-US" altLang="ja-JP" dirty="0"/>
              <a:t>Control</a:t>
            </a:r>
            <a:r>
              <a:rPr kumimoji="1" lang="ja-JP" altLang="en-US" dirty="0"/>
              <a:t> </a:t>
            </a:r>
            <a:r>
              <a:rPr kumimoji="1" lang="en-US" altLang="ja-JP" dirty="0"/>
              <a:t>network (</a:t>
            </a:r>
            <a:r>
              <a:rPr kumimoji="1" lang="en-US" altLang="ja-JP" dirty="0">
                <a:solidFill>
                  <a:srgbClr val="FF0000"/>
                </a:solidFill>
              </a:rPr>
              <a:t>SNN</a:t>
            </a:r>
            <a:r>
              <a:rPr kumimoji="1" lang="en-US" altLang="ja-JP" dirty="0"/>
              <a:t>)</a:t>
            </a:r>
          </a:p>
          <a:p>
            <a:pPr lvl="3"/>
            <a:r>
              <a:rPr kumimoji="1" lang="en-US" altLang="ja-JP" sz="1800" dirty="0"/>
              <a:t>Input : [Attitude (estimation + target)]</a:t>
            </a:r>
          </a:p>
          <a:p>
            <a:pPr lvl="3"/>
            <a:r>
              <a:rPr kumimoji="1" lang="en-US" altLang="ja-JP" sz="1800" dirty="0"/>
              <a:t>Output : [</a:t>
            </a:r>
            <a:r>
              <a:rPr kumimoji="1" lang="en-US" altLang="ja-JP" sz="1800" b="1" dirty="0"/>
              <a:t>Torque</a:t>
            </a:r>
            <a:r>
              <a:rPr kumimoji="1" lang="en-US" altLang="ja-JP" sz="1800" dirty="0"/>
              <a:t>]</a:t>
            </a:r>
          </a:p>
        </p:txBody>
      </p:sp>
      <p:sp>
        <p:nvSpPr>
          <p:cNvPr id="8" name="正方形/長方形 7">
            <a:extLst>
              <a:ext uri="{FF2B5EF4-FFF2-40B4-BE49-F238E27FC236}">
                <a16:creationId xmlns:a16="http://schemas.microsoft.com/office/drawing/2014/main" id="{7745B764-26FB-D733-34B8-BAA8946080B2}"/>
              </a:ext>
            </a:extLst>
          </p:cNvPr>
          <p:cNvSpPr/>
          <p:nvPr/>
        </p:nvSpPr>
        <p:spPr>
          <a:xfrm>
            <a:off x="407669" y="666376"/>
            <a:ext cx="9232777" cy="138175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Paper1</a:t>
            </a:r>
          </a:p>
          <a:p>
            <a:r>
              <a:rPr kumimoji="1" lang="en-US" altLang="ja-JP" sz="2000" dirty="0">
                <a:solidFill>
                  <a:schemeClr val="tx1"/>
                </a:solidFill>
                <a:latin typeface="メイリオ" panose="020B0604030504040204" pitchFamily="50" charset="-128"/>
                <a:ea typeface="メイリオ" panose="020B0604030504040204" pitchFamily="50" charset="-128"/>
              </a:rPr>
              <a:t>S. </a:t>
            </a:r>
            <a:r>
              <a:rPr kumimoji="1" lang="en-US" altLang="ja-JP" sz="2000" dirty="0" err="1">
                <a:solidFill>
                  <a:schemeClr val="tx1"/>
                </a:solidFill>
                <a:latin typeface="メイリオ" panose="020B0604030504040204" pitchFamily="50" charset="-128"/>
                <a:ea typeface="メイリオ" panose="020B0604030504040204" pitchFamily="50" charset="-128"/>
              </a:rPr>
              <a:t>Stroobants</a:t>
            </a:r>
            <a:r>
              <a:rPr kumimoji="1" lang="en-US" altLang="ja-JP" sz="2000" dirty="0">
                <a:solidFill>
                  <a:schemeClr val="tx1"/>
                </a:solidFill>
                <a:latin typeface="メイリオ" panose="020B0604030504040204" pitchFamily="50" charset="-128"/>
                <a:ea typeface="メイリオ" panose="020B0604030504040204" pitchFamily="50" charset="-128"/>
              </a:rPr>
              <a:t>, C. De. </a:t>
            </a:r>
            <a:r>
              <a:rPr kumimoji="1" lang="en-US" altLang="ja-JP" sz="2000" dirty="0" err="1">
                <a:solidFill>
                  <a:schemeClr val="tx1"/>
                </a:solidFill>
                <a:latin typeface="メイリオ" panose="020B0604030504040204" pitchFamily="50" charset="-128"/>
                <a:ea typeface="メイリオ" panose="020B0604030504040204" pitchFamily="50" charset="-128"/>
              </a:rPr>
              <a:t>Wagter</a:t>
            </a:r>
            <a:r>
              <a:rPr kumimoji="1" lang="en-US" altLang="ja-JP" sz="2000" dirty="0">
                <a:solidFill>
                  <a:schemeClr val="tx1"/>
                </a:solidFill>
                <a:latin typeface="メイリオ" panose="020B0604030504040204" pitchFamily="50" charset="-128"/>
                <a:ea typeface="メイリオ" panose="020B0604030504040204" pitchFamily="50" charset="-128"/>
              </a:rPr>
              <a:t>, and G. CHE. De. Croon,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”Neuromorphic attitude estimation and control”,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IEEE Robotics and Automation Letters, (2025).</a:t>
            </a:r>
          </a:p>
        </p:txBody>
      </p:sp>
      <p:pic>
        <p:nvPicPr>
          <p:cNvPr id="4" name="図 3">
            <a:extLst>
              <a:ext uri="{FF2B5EF4-FFF2-40B4-BE49-F238E27FC236}">
                <a16:creationId xmlns:a16="http://schemas.microsoft.com/office/drawing/2014/main" id="{5349FDA6-1416-F06B-3EAB-1ED191C99D49}"/>
              </a:ext>
            </a:extLst>
          </p:cNvPr>
          <p:cNvPicPr>
            <a:picLocks noChangeAspect="1"/>
          </p:cNvPicPr>
          <p:nvPr/>
        </p:nvPicPr>
        <p:blipFill>
          <a:blip r:embed="rId3"/>
          <a:stretch>
            <a:fillRect/>
          </a:stretch>
        </p:blipFill>
        <p:spPr>
          <a:xfrm>
            <a:off x="7740799" y="2210946"/>
            <a:ext cx="3779142" cy="4220388"/>
          </a:xfrm>
          <a:prstGeom prst="rect">
            <a:avLst/>
          </a:prstGeom>
        </p:spPr>
      </p:pic>
    </p:spTree>
    <p:extLst>
      <p:ext uri="{BB962C8B-B14F-4D97-AF65-F5344CB8AC3E}">
        <p14:creationId xmlns:p14="http://schemas.microsoft.com/office/powerpoint/2010/main" val="332927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BB645-1E20-69A0-7991-4A9B03B1671F}"/>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403D0F05-4284-A2A7-DAD4-91F168A9E0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7</a:t>
            </a:fld>
            <a:endParaRPr lang="ja-JP" altLang="en-US"/>
          </a:p>
        </p:txBody>
      </p:sp>
      <p:sp>
        <p:nvSpPr>
          <p:cNvPr id="4" name="テキスト プレースホルダー 3">
            <a:extLst>
              <a:ext uri="{FF2B5EF4-FFF2-40B4-BE49-F238E27FC236}">
                <a16:creationId xmlns:a16="http://schemas.microsoft.com/office/drawing/2014/main" id="{E3436B4C-C54E-7E2F-AF7E-719F9704FCCA}"/>
              </a:ext>
            </a:extLst>
          </p:cNvPr>
          <p:cNvSpPr>
            <a:spLocks noGrp="1"/>
          </p:cNvSpPr>
          <p:nvPr>
            <p:ph type="body" idx="1"/>
          </p:nvPr>
        </p:nvSpPr>
        <p:spPr>
          <a:xfrm>
            <a:off x="396241" y="718286"/>
            <a:ext cx="11376660" cy="5713048"/>
          </a:xfrm>
        </p:spPr>
        <p:txBody>
          <a:bodyPr/>
          <a:lstStyle/>
          <a:p>
            <a:pPr marL="116840" indent="0">
              <a:buNone/>
            </a:pPr>
            <a:r>
              <a:rPr kumimoji="1" lang="en-US" altLang="ja-JP" dirty="0"/>
              <a:t>Training</a:t>
            </a:r>
            <a:r>
              <a:rPr kumimoji="1" lang="ja-JP" altLang="en-US" dirty="0"/>
              <a:t> </a:t>
            </a:r>
            <a:r>
              <a:rPr kumimoji="1" lang="en-US" altLang="ja-JP" dirty="0"/>
              <a:t>techniques</a:t>
            </a:r>
            <a:endParaRPr kumimoji="1" lang="ja-JP" altLang="en-US" dirty="0"/>
          </a:p>
        </p:txBody>
      </p:sp>
      <p:cxnSp>
        <p:nvCxnSpPr>
          <p:cNvPr id="9" name="直線コネクタ 8">
            <a:extLst>
              <a:ext uri="{FF2B5EF4-FFF2-40B4-BE49-F238E27FC236}">
                <a16:creationId xmlns:a16="http://schemas.microsoft.com/office/drawing/2014/main" id="{7C118109-0E43-3957-E09C-3DA3505C0D26}"/>
              </a:ext>
            </a:extLst>
          </p:cNvPr>
          <p:cNvCxnSpPr>
            <a:cxnSpLocks/>
          </p:cNvCxnSpPr>
          <p:nvPr/>
        </p:nvCxnSpPr>
        <p:spPr>
          <a:xfrm>
            <a:off x="6095999" y="1376855"/>
            <a:ext cx="0" cy="4938865"/>
          </a:xfrm>
          <a:prstGeom prst="line">
            <a:avLst/>
          </a:prstGeom>
          <a:ln w="19050">
            <a:solidFill>
              <a:srgbClr val="000000">
                <a:alpha val="69804"/>
              </a:srgbClr>
            </a:solidFill>
            <a:prstDash val="lgDash"/>
          </a:ln>
        </p:spPr>
        <p:style>
          <a:lnRef idx="1">
            <a:schemeClr val="dk1"/>
          </a:lnRef>
          <a:fillRef idx="0">
            <a:schemeClr val="dk1"/>
          </a:fillRef>
          <a:effectRef idx="0">
            <a:schemeClr val="dk1"/>
          </a:effectRef>
          <a:fontRef idx="minor">
            <a:schemeClr val="tx1"/>
          </a:fontRef>
        </p:style>
      </p:cxnSp>
      <p:sp>
        <p:nvSpPr>
          <p:cNvPr id="10" name="テキスト プレースホルダー 3">
            <a:extLst>
              <a:ext uri="{FF2B5EF4-FFF2-40B4-BE49-F238E27FC236}">
                <a16:creationId xmlns:a16="http://schemas.microsoft.com/office/drawing/2014/main" id="{BEA43D34-B17C-38C5-D218-BE045C149348}"/>
              </a:ext>
            </a:extLst>
          </p:cNvPr>
          <p:cNvSpPr txBox="1">
            <a:spLocks/>
          </p:cNvSpPr>
          <p:nvPr/>
        </p:nvSpPr>
        <p:spPr>
          <a:xfrm>
            <a:off x="109536" y="1272529"/>
            <a:ext cx="12082464" cy="5158805"/>
          </a:xfrm>
          <a:prstGeom prst="rect">
            <a:avLst/>
          </a:prstGeom>
          <a:noFill/>
          <a:ln>
            <a:noFill/>
          </a:ln>
        </p:spPr>
        <p:txBody>
          <a:bodyPr spcFirstLastPara="1" wrap="square" lIns="91425" tIns="91425" rIns="91425" bIns="91425" numCol="2"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574040" indent="-457200">
              <a:buFont typeface="+mj-lt"/>
              <a:buAutoNum type="arabicPeriod"/>
            </a:pPr>
            <a:r>
              <a:rPr kumimoji="1" lang="en-US" altLang="ja-JP" b="0" dirty="0">
                <a:solidFill>
                  <a:srgbClr val="FF0000"/>
                </a:solidFill>
                <a:highlight>
                  <a:srgbClr val="FFFF00"/>
                </a:highlight>
              </a:rPr>
              <a:t>Handling SNN-specific delays</a:t>
            </a:r>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1031240" lvl="1" indent="-457200"/>
            <a:r>
              <a:rPr kumimoji="1" lang="en-US" altLang="ja-JP" b="0" dirty="0"/>
              <a:t>Shift the ground truth labels by 6 steps</a:t>
            </a:r>
          </a:p>
          <a:p>
            <a:pPr marL="1031240" lvl="1" indent="-457200"/>
            <a:endParaRPr kumimoji="1" lang="en-US" altLang="ja-JP" b="0" dirty="0"/>
          </a:p>
          <a:p>
            <a:pPr marL="574040" indent="-457200">
              <a:buFont typeface="+mj-lt"/>
              <a:buAutoNum type="arabicPeriod"/>
            </a:pPr>
            <a:r>
              <a:rPr kumimoji="1" lang="en-US" altLang="ja-JP" b="0" dirty="0"/>
              <a:t>Data augmentation</a:t>
            </a:r>
          </a:p>
          <a:p>
            <a:pPr marL="574040" indent="-457200">
              <a:buFont typeface="+mj-lt"/>
              <a:buAutoNum type="arabicPeriod"/>
            </a:pPr>
            <a:endParaRPr kumimoji="1" lang="en-US" altLang="ja-JP" b="0" dirty="0"/>
          </a:p>
          <a:p>
            <a:pPr marL="1031240" lvl="1" indent="-457200">
              <a:buFont typeface="+mj-lt"/>
              <a:buAutoNum type="arabicPeriod"/>
            </a:pPr>
            <a:r>
              <a:rPr kumimoji="1" lang="en-US" altLang="ja-JP" dirty="0"/>
              <a:t>Flying using a SNN trained with the initial training data</a:t>
            </a:r>
            <a:endParaRPr kumimoji="1" lang="en-US" altLang="ja-JP" b="0" dirty="0"/>
          </a:p>
          <a:p>
            <a:pPr marL="1488440" lvl="2" indent="-457200"/>
            <a:endParaRPr kumimoji="1" lang="en-US" altLang="ja-JP" dirty="0"/>
          </a:p>
          <a:p>
            <a:pPr marL="1031240" lvl="1" indent="-457200">
              <a:buFont typeface="+mj-lt"/>
              <a:buAutoNum type="arabicPeriod"/>
            </a:pPr>
            <a:r>
              <a:rPr kumimoji="1" lang="en-US" altLang="ja-JP" b="0" dirty="0"/>
              <a:t>Gathering data by adding random disturbances to the PID controller</a:t>
            </a:r>
          </a:p>
          <a:p>
            <a:pPr marL="1031240" lvl="1" indent="-457200">
              <a:buFont typeface="+mj-lt"/>
              <a:buAutoNum type="arabicPeriod"/>
            </a:pPr>
            <a:endParaRPr kumimoji="1" lang="en-US" altLang="ja-JP" b="0" dirty="0"/>
          </a:p>
        </p:txBody>
      </p:sp>
      <p:pic>
        <p:nvPicPr>
          <p:cNvPr id="5" name="図 4">
            <a:extLst>
              <a:ext uri="{FF2B5EF4-FFF2-40B4-BE49-F238E27FC236}">
                <a16:creationId xmlns:a16="http://schemas.microsoft.com/office/drawing/2014/main" id="{D684DC2E-2E07-FD3A-B03F-9D11D695DD15}"/>
              </a:ext>
            </a:extLst>
          </p:cNvPr>
          <p:cNvPicPr>
            <a:picLocks noChangeAspect="1"/>
          </p:cNvPicPr>
          <p:nvPr/>
        </p:nvPicPr>
        <p:blipFill>
          <a:blip r:embed="rId3"/>
          <a:stretch>
            <a:fillRect/>
          </a:stretch>
        </p:blipFill>
        <p:spPr>
          <a:xfrm>
            <a:off x="1144882" y="1955540"/>
            <a:ext cx="3521712" cy="3188750"/>
          </a:xfrm>
          <a:prstGeom prst="rect">
            <a:avLst/>
          </a:prstGeom>
        </p:spPr>
      </p:pic>
    </p:spTree>
    <p:extLst>
      <p:ext uri="{BB962C8B-B14F-4D97-AF65-F5344CB8AC3E}">
        <p14:creationId xmlns:p14="http://schemas.microsoft.com/office/powerpoint/2010/main" val="260056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9D62C4-13FB-ED09-378E-64BCE7C472CC}"/>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dirty="0"/>
          </a:p>
        </p:txBody>
      </p:sp>
      <p:sp>
        <p:nvSpPr>
          <p:cNvPr id="3" name="スライド番号プレースホルダー 2">
            <a:extLst>
              <a:ext uri="{FF2B5EF4-FFF2-40B4-BE49-F238E27FC236}">
                <a16:creationId xmlns:a16="http://schemas.microsoft.com/office/drawing/2014/main" id="{BED25AC7-D3A5-548D-908D-A9D6AB7196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8</a:t>
            </a:fld>
            <a:endParaRPr lang="ja-JP" altLang="en-US"/>
          </a:p>
        </p:txBody>
      </p:sp>
      <p:sp>
        <p:nvSpPr>
          <p:cNvPr id="4" name="テキスト プレースホルダー 3">
            <a:extLst>
              <a:ext uri="{FF2B5EF4-FFF2-40B4-BE49-F238E27FC236}">
                <a16:creationId xmlns:a16="http://schemas.microsoft.com/office/drawing/2014/main" id="{992F0BC2-C601-3622-3CF4-7BEC4901B8C1}"/>
              </a:ext>
            </a:extLst>
          </p:cNvPr>
          <p:cNvSpPr>
            <a:spLocks noGrp="1"/>
          </p:cNvSpPr>
          <p:nvPr>
            <p:ph type="body" idx="1"/>
          </p:nvPr>
        </p:nvSpPr>
        <p:spPr>
          <a:xfrm>
            <a:off x="372979" y="733926"/>
            <a:ext cx="11597348" cy="5697408"/>
          </a:xfrm>
        </p:spPr>
        <p:txBody>
          <a:bodyPr>
            <a:normAutofit/>
          </a:bodyPr>
          <a:lstStyle/>
          <a:p>
            <a:pPr marL="116840" indent="0">
              <a:lnSpc>
                <a:spcPct val="150000"/>
              </a:lnSpc>
              <a:buNone/>
            </a:pPr>
            <a:r>
              <a:rPr kumimoji="1" lang="en-US" altLang="ja-JP" dirty="0"/>
              <a:t>Training : Integral control compensation</a:t>
            </a:r>
          </a:p>
          <a:p>
            <a:pPr>
              <a:lnSpc>
                <a:spcPct val="150000"/>
              </a:lnSpc>
            </a:pPr>
            <a:r>
              <a:rPr kumimoji="1" lang="en-US" altLang="ja-JP" b="0" dirty="0"/>
              <a:t>Learning integral control of PID is difficult.</a:t>
            </a:r>
          </a:p>
          <a:p>
            <a:pPr marL="1031240" lvl="1" indent="-457200"/>
            <a:r>
              <a:rPr kumimoji="1" lang="en-US" altLang="ja-JP" b="0" dirty="0"/>
              <a:t>Learning PD control takes priority </a:t>
            </a:r>
          </a:p>
          <a:p>
            <a:pPr marL="1031240" lvl="1" indent="-457200"/>
            <a:r>
              <a:rPr kumimoji="1" lang="en-US" altLang="ja-JP" dirty="0"/>
              <a:t>membrane potential of neurons can’t retain information for a long time due to </a:t>
            </a:r>
            <a:r>
              <a:rPr kumimoji="1" lang="en-US" altLang="ja-JP" b="1" dirty="0"/>
              <a:t>leakage</a:t>
            </a: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r>
              <a:rPr kumimoji="1" lang="en-US" altLang="ja-JP" dirty="0"/>
              <a:t>Fixing the leak parameters of 10 neurons to integrate input in the membrane potential</a:t>
            </a:r>
          </a:p>
          <a:p>
            <a:pPr marL="1031240" lvl="1" indent="-457200"/>
            <a:r>
              <a:rPr kumimoji="1" lang="en-US" altLang="ja-JP" dirty="0"/>
              <a:t>Set the GT labels for those neurons to I-term of PID control</a:t>
            </a:r>
          </a:p>
          <a:p>
            <a:endParaRPr kumimoji="1" lang="ja-JP" altLang="en-US" dirty="0"/>
          </a:p>
        </p:txBody>
      </p:sp>
      <p:pic>
        <p:nvPicPr>
          <p:cNvPr id="5" name="図 4">
            <a:extLst>
              <a:ext uri="{FF2B5EF4-FFF2-40B4-BE49-F238E27FC236}">
                <a16:creationId xmlns:a16="http://schemas.microsoft.com/office/drawing/2014/main" id="{C3722925-7AE1-D07E-E2A7-46BBAE5DBCAE}"/>
              </a:ext>
            </a:extLst>
          </p:cNvPr>
          <p:cNvPicPr>
            <a:picLocks noChangeAspect="1"/>
          </p:cNvPicPr>
          <p:nvPr/>
        </p:nvPicPr>
        <p:blipFill>
          <a:blip r:embed="rId3"/>
          <a:stretch>
            <a:fillRect/>
          </a:stretch>
        </p:blipFill>
        <p:spPr>
          <a:xfrm>
            <a:off x="4654421" y="2663016"/>
            <a:ext cx="5406298" cy="2558065"/>
          </a:xfrm>
          <a:prstGeom prst="rect">
            <a:avLst/>
          </a:prstGeom>
        </p:spPr>
      </p:pic>
      <p:pic>
        <p:nvPicPr>
          <p:cNvPr id="6" name="図 5">
            <a:extLst>
              <a:ext uri="{FF2B5EF4-FFF2-40B4-BE49-F238E27FC236}">
                <a16:creationId xmlns:a16="http://schemas.microsoft.com/office/drawing/2014/main" id="{A79BCF29-9FAC-BDE1-C4E2-183F859D7265}"/>
              </a:ext>
            </a:extLst>
          </p:cNvPr>
          <p:cNvPicPr>
            <a:picLocks noChangeAspect="1"/>
          </p:cNvPicPr>
          <p:nvPr/>
        </p:nvPicPr>
        <p:blipFill>
          <a:blip r:embed="rId4"/>
          <a:stretch>
            <a:fillRect/>
          </a:stretch>
        </p:blipFill>
        <p:spPr>
          <a:xfrm>
            <a:off x="1851348" y="2658288"/>
            <a:ext cx="1778918" cy="2562793"/>
          </a:xfrm>
          <a:prstGeom prst="rect">
            <a:avLst/>
          </a:prstGeom>
        </p:spPr>
      </p:pic>
    </p:spTree>
    <p:extLst>
      <p:ext uri="{BB962C8B-B14F-4D97-AF65-F5344CB8AC3E}">
        <p14:creationId xmlns:p14="http://schemas.microsoft.com/office/powerpoint/2010/main" val="386784611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282B9F301A22C42BB4A48C97DE33D36" ma:contentTypeVersion="4" ma:contentTypeDescription="新しいドキュメントを作成します。" ma:contentTypeScope="" ma:versionID="d503b9f970e9e52fb42b4d98f6f3bb20">
  <xsd:schema xmlns:xsd="http://www.w3.org/2001/XMLSchema" xmlns:xs="http://www.w3.org/2001/XMLSchema" xmlns:p="http://schemas.microsoft.com/office/2006/metadata/properties" xmlns:ns3="c9454c7b-2f80-4be9-aa64-f5ca2d4192a7" targetNamespace="http://schemas.microsoft.com/office/2006/metadata/properties" ma:root="true" ma:fieldsID="e1b79bf2f38ed060c9cd422e63d4745f" ns3:_="">
    <xsd:import namespace="c9454c7b-2f80-4be9-aa64-f5ca2d4192a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54c7b-2f80-4be9-aa64-f5ca2d4192a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57E3D6-896B-4EE3-B5EF-FCB7EC9C9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454c7b-2f80-4be9-aa64-f5ca2d4192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1087E4-5DA4-46B4-9566-45DCC4BF3A6D}">
  <ds:schemaRefs>
    <ds:schemaRef ds:uri="http://schemas.microsoft.com/sharepoint/v3/contenttype/forms"/>
  </ds:schemaRefs>
</ds:datastoreItem>
</file>

<file path=customXml/itemProps3.xml><?xml version="1.0" encoding="utf-8"?>
<ds:datastoreItem xmlns:ds="http://schemas.openxmlformats.org/officeDocument/2006/customXml" ds:itemID="{AB5CD583-31DA-49CE-B861-8A92DD37E9F6}">
  <ds:schemaRefs>
    <ds:schemaRef ds:uri="c9454c7b-2f80-4be9-aa64-f5ca2d4192a7"/>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3296</TotalTime>
  <Words>6316</Words>
  <Application>Microsoft Office PowerPoint</Application>
  <PresentationFormat>ワイド画面</PresentationFormat>
  <Paragraphs>788</Paragraphs>
  <Slides>50</Slides>
  <Notes>38</Notes>
  <HiddenSlides>3</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50</vt:i4>
      </vt:variant>
    </vt:vector>
  </HeadingPairs>
  <TitlesOfParts>
    <vt:vector size="60" baseType="lpstr">
      <vt:lpstr>メイリオ</vt:lpstr>
      <vt:lpstr>Noto Sans JP</vt:lpstr>
      <vt:lpstr>Noto Sans Symbols</vt:lpstr>
      <vt:lpstr>メイリオ</vt:lpstr>
      <vt:lpstr>Wingdings</vt:lpstr>
      <vt:lpstr>Calibri</vt:lpstr>
      <vt:lpstr>Arial</vt:lpstr>
      <vt:lpstr>Google Sans Text</vt:lpstr>
      <vt:lpstr>Cambria Math</vt:lpstr>
      <vt:lpstr>Office テーマ</vt:lpstr>
      <vt:lpstr>A Survey on Spiking Neural Network  for Drone Flight Control</vt:lpstr>
      <vt:lpstr>Outline</vt:lpstr>
      <vt:lpstr>1. Introduction</vt:lpstr>
      <vt:lpstr>1. Introduction</vt:lpstr>
      <vt:lpstr>1. Introduction</vt:lpstr>
      <vt:lpstr>1. Introduction</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4. Agile Navigation using Reinforcement Learning-Trained SNN</vt:lpstr>
      <vt:lpstr>4. Agile Navigation using Reinforcement Learning-Trained SNN</vt:lpstr>
      <vt:lpstr>4. Agile Navigation using Reinforcement Learning-Trained SNN</vt:lpstr>
      <vt:lpstr>4. Agile Navigation using Reinforcement Learning-Trained SNN</vt:lpstr>
      <vt:lpstr>4. Agile Navigation using Reinforcement Learning-Trained SNN</vt:lpstr>
      <vt:lpstr>4. Agile Navigation using Reinforcement Learning-Trained SNN</vt:lpstr>
      <vt:lpstr>5. Conclusion</vt:lpstr>
      <vt:lpstr>Appendix</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3. Neuromorphic Control using Event-based Vision</vt:lpstr>
      <vt:lpstr>3. Neuromorphic Control using Event-based Vision</vt:lpstr>
      <vt:lpstr>3. Neuromorphic Control using Event-based Vision</vt:lpstr>
      <vt:lpstr>PowerPoint プレゼンテーション</vt:lpstr>
      <vt:lpstr>PowerPoint プレゼンテーション</vt:lpstr>
      <vt:lpstr>3. Neuromorphic Control using Event-based Vision</vt:lpstr>
      <vt:lpstr>4. Agile Navigation using Reinforcement Learning-Trained SNN</vt:lpstr>
      <vt:lpstr>4. Agile Navigation using Reinforcement Learning-Trained SNN</vt:lpstr>
      <vt:lpstr>4. Agile Navigation using Reinforcement Learning-Trained SNN</vt:lpstr>
      <vt:lpstr>PowerPoint プレゼンテーション</vt:lpstr>
      <vt:lpstr>4. Agile Navigation using Reinforcement Learning-Trained SNN</vt:lpstr>
      <vt:lpstr>4. Agile Navigation using Reinforcement Learning-Trained SNN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拓 濱崎</dc:creator>
  <cp:lastModifiedBy>平田　涼馬</cp:lastModifiedBy>
  <cp:revision>14</cp:revision>
  <dcterms:created xsi:type="dcterms:W3CDTF">2025-03-01T02:31:01Z</dcterms:created>
  <dcterms:modified xsi:type="dcterms:W3CDTF">2025-11-13T21:15:37Z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0x010100E282B9F301A22C42BB4A48C97DE33D36</vt:lpwstr>
  </property>
</Properties>
</file>